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Default Extension="wmf" ContentType="image/x-wmf"/>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diagrams/quickStyle5.xml" ContentType="application/vnd.openxmlformats-officedocument.drawingml.diagramStyle+xml"/>
  <Override PartName="/ppt/notesSlides/notesSlide115.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40.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diagrams/quickStyle4.xml" ContentType="application/vnd.openxmlformats-officedocument.drawingml.diagramStyl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s/slide109.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42"/>
  </p:notesMasterIdLst>
  <p:sldIdLst>
    <p:sldId id="256" r:id="rId2"/>
    <p:sldId id="406" r:id="rId3"/>
    <p:sldId id="257" r:id="rId4"/>
    <p:sldId id="286" r:id="rId5"/>
    <p:sldId id="407" r:id="rId6"/>
    <p:sldId id="413" r:id="rId7"/>
    <p:sldId id="409" r:id="rId8"/>
    <p:sldId id="410" r:id="rId9"/>
    <p:sldId id="414" r:id="rId10"/>
    <p:sldId id="411" r:id="rId11"/>
    <p:sldId id="412" r:id="rId12"/>
    <p:sldId id="421" r:id="rId13"/>
    <p:sldId id="415" r:id="rId14"/>
    <p:sldId id="422" r:id="rId15"/>
    <p:sldId id="417" r:id="rId16"/>
    <p:sldId id="423" r:id="rId17"/>
    <p:sldId id="416" r:id="rId18"/>
    <p:sldId id="403" r:id="rId19"/>
    <p:sldId id="432" r:id="rId20"/>
    <p:sldId id="424" r:id="rId21"/>
    <p:sldId id="443" r:id="rId22"/>
    <p:sldId id="444" r:id="rId23"/>
    <p:sldId id="427" r:id="rId24"/>
    <p:sldId id="433" r:id="rId25"/>
    <p:sldId id="445" r:id="rId26"/>
    <p:sldId id="428" r:id="rId27"/>
    <p:sldId id="435" r:id="rId28"/>
    <p:sldId id="434" r:id="rId29"/>
    <p:sldId id="429" r:id="rId30"/>
    <p:sldId id="436" r:id="rId31"/>
    <p:sldId id="430" r:id="rId32"/>
    <p:sldId id="431" r:id="rId33"/>
    <p:sldId id="437" r:id="rId34"/>
    <p:sldId id="438" r:id="rId35"/>
    <p:sldId id="426" r:id="rId36"/>
    <p:sldId id="404" r:id="rId37"/>
    <p:sldId id="368" r:id="rId38"/>
    <p:sldId id="439" r:id="rId39"/>
    <p:sldId id="440" r:id="rId40"/>
    <p:sldId id="441" r:id="rId41"/>
    <p:sldId id="442" r:id="rId42"/>
    <p:sldId id="369" r:id="rId43"/>
    <p:sldId id="483" r:id="rId44"/>
    <p:sldId id="376" r:id="rId45"/>
    <p:sldId id="480" r:id="rId46"/>
    <p:sldId id="481" r:id="rId47"/>
    <p:sldId id="482" r:id="rId48"/>
    <p:sldId id="453" r:id="rId49"/>
    <p:sldId id="382" r:id="rId50"/>
    <p:sldId id="454" r:id="rId51"/>
    <p:sldId id="455" r:id="rId52"/>
    <p:sldId id="383" r:id="rId53"/>
    <p:sldId id="384" r:id="rId54"/>
    <p:sldId id="456" r:id="rId55"/>
    <p:sldId id="457" r:id="rId56"/>
    <p:sldId id="458" r:id="rId57"/>
    <p:sldId id="459" r:id="rId58"/>
    <p:sldId id="460" r:id="rId59"/>
    <p:sldId id="462" r:id="rId60"/>
    <p:sldId id="461" r:id="rId61"/>
    <p:sldId id="385" r:id="rId62"/>
    <p:sldId id="386" r:id="rId63"/>
    <p:sldId id="463" r:id="rId64"/>
    <p:sldId id="464" r:id="rId65"/>
    <p:sldId id="465" r:id="rId66"/>
    <p:sldId id="466" r:id="rId67"/>
    <p:sldId id="467" r:id="rId68"/>
    <p:sldId id="468" r:id="rId69"/>
    <p:sldId id="469" r:id="rId70"/>
    <p:sldId id="387" r:id="rId71"/>
    <p:sldId id="470" r:id="rId72"/>
    <p:sldId id="472" r:id="rId73"/>
    <p:sldId id="473" r:id="rId74"/>
    <p:sldId id="474" r:id="rId75"/>
    <p:sldId id="475" r:id="rId76"/>
    <p:sldId id="300" r:id="rId77"/>
    <p:sldId id="402" r:id="rId78"/>
    <p:sldId id="301" r:id="rId79"/>
    <p:sldId id="307" r:id="rId80"/>
    <p:sldId id="498" r:id="rId81"/>
    <p:sldId id="319" r:id="rId82"/>
    <p:sldId id="308" r:id="rId83"/>
    <p:sldId id="309" r:id="rId84"/>
    <p:sldId id="310" r:id="rId85"/>
    <p:sldId id="311" r:id="rId86"/>
    <p:sldId id="312" r:id="rId87"/>
    <p:sldId id="313" r:id="rId88"/>
    <p:sldId id="314" r:id="rId89"/>
    <p:sldId id="316" r:id="rId90"/>
    <p:sldId id="317" r:id="rId91"/>
    <p:sldId id="318" r:id="rId92"/>
    <p:sldId id="320" r:id="rId93"/>
    <p:sldId id="321" r:id="rId94"/>
    <p:sldId id="322" r:id="rId95"/>
    <p:sldId id="323" r:id="rId96"/>
    <p:sldId id="324" r:id="rId97"/>
    <p:sldId id="325" r:id="rId98"/>
    <p:sldId id="326" r:id="rId99"/>
    <p:sldId id="327" r:id="rId100"/>
    <p:sldId id="328" r:id="rId101"/>
    <p:sldId id="330" r:id="rId102"/>
    <p:sldId id="331" r:id="rId103"/>
    <p:sldId id="332" r:id="rId104"/>
    <p:sldId id="333" r:id="rId105"/>
    <p:sldId id="336" r:id="rId106"/>
    <p:sldId id="337" r:id="rId107"/>
    <p:sldId id="338" r:id="rId108"/>
    <p:sldId id="342" r:id="rId109"/>
    <p:sldId id="343" r:id="rId110"/>
    <p:sldId id="344" r:id="rId111"/>
    <p:sldId id="345" r:id="rId112"/>
    <p:sldId id="346" r:id="rId113"/>
    <p:sldId id="347" r:id="rId114"/>
    <p:sldId id="348" r:id="rId115"/>
    <p:sldId id="349" r:id="rId116"/>
    <p:sldId id="350" r:id="rId117"/>
    <p:sldId id="351" r:id="rId118"/>
    <p:sldId id="352" r:id="rId119"/>
    <p:sldId id="353" r:id="rId120"/>
    <p:sldId id="354" r:id="rId121"/>
    <p:sldId id="355" r:id="rId122"/>
    <p:sldId id="356" r:id="rId123"/>
    <p:sldId id="357" r:id="rId124"/>
    <p:sldId id="358" r:id="rId125"/>
    <p:sldId id="359" r:id="rId126"/>
    <p:sldId id="360" r:id="rId127"/>
    <p:sldId id="484" r:id="rId128"/>
    <p:sldId id="485" r:id="rId129"/>
    <p:sldId id="486" r:id="rId130"/>
    <p:sldId id="487" r:id="rId131"/>
    <p:sldId id="488" r:id="rId132"/>
    <p:sldId id="489" r:id="rId133"/>
    <p:sldId id="490" r:id="rId134"/>
    <p:sldId id="491" r:id="rId135"/>
    <p:sldId id="492" r:id="rId136"/>
    <p:sldId id="493" r:id="rId137"/>
    <p:sldId id="494" r:id="rId138"/>
    <p:sldId id="495" r:id="rId139"/>
    <p:sldId id="496" r:id="rId140"/>
    <p:sldId id="497" r:id="rId1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471"/>
    <a:srgbClr val="FFA9A7"/>
    <a:srgbClr val="FF05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930" autoAdjust="0"/>
  </p:normalViewPr>
  <p:slideViewPr>
    <p:cSldViewPr>
      <p:cViewPr varScale="1">
        <p:scale>
          <a:sx n="70" d="100"/>
          <a:sy n="70" d="100"/>
        </p:scale>
        <p:origin x="-60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E:\My%20Dropbox\Brain%20Derived%20Vision\Ready%20Text\Old%20Versions\Char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My%20Dropbox\Brain%20Derived%20Vision\Ready%20Text\Old%20Versions\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6"/>
  <c:chart>
    <c:autoTitleDeleted val="1"/>
    <c:plotArea>
      <c:layout/>
      <c:barChart>
        <c:barDir val="col"/>
        <c:grouping val="clustered"/>
        <c:ser>
          <c:idx val="0"/>
          <c:order val="0"/>
          <c:tx>
            <c:v>نرخ آشکارسازی</c:v>
          </c:tx>
          <c:cat>
            <c:strRef>
              <c:f>Sheet1!$B$1:$B$4</c:f>
              <c:strCache>
                <c:ptCount val="4"/>
                <c:pt idx="0">
                  <c:v>مدل چهره های یکه</c:v>
                </c:pt>
                <c:pt idx="1">
                  <c:v>مدل تصاویر پایه مستقل</c:v>
                </c:pt>
                <c:pt idx="2">
                  <c:v>مدل چهره های فاکتوریل</c:v>
                </c:pt>
                <c:pt idx="3">
                  <c:v>مدل بازنمایی های همخوان</c:v>
                </c:pt>
              </c:strCache>
            </c:strRef>
          </c:cat>
          <c:val>
            <c:numRef>
              <c:f>Sheet1!$C$1:$C$4</c:f>
              <c:numCache>
                <c:formatCode>General</c:formatCode>
                <c:ptCount val="4"/>
                <c:pt idx="0">
                  <c:v>94.3</c:v>
                </c:pt>
                <c:pt idx="1">
                  <c:v>81.900000000000006</c:v>
                </c:pt>
                <c:pt idx="2">
                  <c:v>89.2</c:v>
                </c:pt>
                <c:pt idx="3">
                  <c:v>99.2</c:v>
                </c:pt>
              </c:numCache>
            </c:numRef>
          </c:val>
        </c:ser>
        <c:axId val="84076032"/>
        <c:axId val="84077568"/>
      </c:barChart>
      <c:catAx>
        <c:axId val="84076032"/>
        <c:scaling>
          <c:orientation val="minMax"/>
        </c:scaling>
        <c:axPos val="b"/>
        <c:numFmt formatCode="General" sourceLinked="1"/>
        <c:majorTickMark val="none"/>
        <c:tickLblPos val="nextTo"/>
        <c:txPr>
          <a:bodyPr/>
          <a:lstStyle/>
          <a:p>
            <a:pPr>
              <a:defRPr lang="en-US"/>
            </a:pPr>
            <a:endParaRPr lang="en-US"/>
          </a:p>
        </c:txPr>
        <c:crossAx val="84077568"/>
        <c:crosses val="autoZero"/>
        <c:auto val="1"/>
        <c:lblAlgn val="ctr"/>
        <c:lblOffset val="100"/>
      </c:catAx>
      <c:valAx>
        <c:axId val="84077568"/>
        <c:scaling>
          <c:orientation val="minMax"/>
          <c:max val="100"/>
          <c:min val="0"/>
        </c:scaling>
        <c:axPos val="l"/>
        <c:majorGridlines/>
        <c:title>
          <c:tx>
            <c:rich>
              <a:bodyPr/>
              <a:lstStyle/>
              <a:p>
                <a:pPr>
                  <a:defRPr lang="en-US"/>
                </a:pPr>
                <a:r>
                  <a:rPr lang="fa-IR" sz="2800" dirty="0">
                    <a:latin typeface="Times New Roman" pitchFamily="18" charset="0"/>
                    <a:cs typeface="Times New Roman" pitchFamily="18" charset="0"/>
                  </a:rPr>
                  <a:t>نرخ آشکارسازی</a:t>
                </a:r>
                <a:endParaRPr lang="en-US" sz="2800" dirty="0">
                  <a:latin typeface="Times New Roman" pitchFamily="18" charset="0"/>
                  <a:cs typeface="Times New Roman" pitchFamily="18" charset="0"/>
                </a:endParaRPr>
              </a:p>
            </c:rich>
          </c:tx>
          <c:layout/>
        </c:title>
        <c:numFmt formatCode="General" sourceLinked="1"/>
        <c:majorTickMark val="none"/>
        <c:tickLblPos val="nextTo"/>
        <c:txPr>
          <a:bodyPr/>
          <a:lstStyle/>
          <a:p>
            <a:pPr>
              <a:defRPr lang="en-US"/>
            </a:pPr>
            <a:endParaRPr lang="en-US"/>
          </a:p>
        </c:txPr>
        <c:crossAx val="84076032"/>
        <c:crosses val="autoZero"/>
        <c:crossBetween val="midCat"/>
      </c:valAx>
      <c:dTable>
        <c:showHorzBorder val="1"/>
        <c:showVertBorder val="1"/>
        <c:showOutline val="1"/>
        <c:showKeys val="1"/>
        <c:txPr>
          <a:bodyPr/>
          <a:lstStyle/>
          <a:p>
            <a:pPr rtl="0">
              <a:defRPr lang="en-US"/>
            </a:pPr>
            <a:endParaRPr lang="en-US"/>
          </a:p>
        </c:txPr>
      </c:dTable>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36"/>
  <c:chart>
    <c:autoTitleDeleted val="1"/>
    <c:plotArea>
      <c:layout/>
      <c:barChart>
        <c:barDir val="col"/>
        <c:grouping val="stacked"/>
        <c:ser>
          <c:idx val="0"/>
          <c:order val="0"/>
          <c:tx>
            <c:v>آشکارسازی صحیح</c:v>
          </c:tx>
          <c:cat>
            <c:strRef>
              <c:f>Sheet1!$B$1:$B$4</c:f>
              <c:strCache>
                <c:ptCount val="4"/>
                <c:pt idx="0">
                  <c:v>مدل چهره های یکه</c:v>
                </c:pt>
                <c:pt idx="1">
                  <c:v>مدل تصاویر پایه مستقل</c:v>
                </c:pt>
                <c:pt idx="2">
                  <c:v>مدل چهره های فاکتوریل</c:v>
                </c:pt>
                <c:pt idx="3">
                  <c:v>مدل بازنمایی های همخوان</c:v>
                </c:pt>
              </c:strCache>
            </c:strRef>
          </c:cat>
          <c:val>
            <c:numRef>
              <c:f>Sheet1!$C$1:$C$4</c:f>
              <c:numCache>
                <c:formatCode>General</c:formatCode>
                <c:ptCount val="4"/>
                <c:pt idx="0">
                  <c:v>83.2</c:v>
                </c:pt>
                <c:pt idx="1">
                  <c:v>69.2</c:v>
                </c:pt>
                <c:pt idx="2">
                  <c:v>78.3</c:v>
                </c:pt>
                <c:pt idx="3">
                  <c:v>82.2</c:v>
                </c:pt>
              </c:numCache>
            </c:numRef>
          </c:val>
        </c:ser>
        <c:ser>
          <c:idx val="1"/>
          <c:order val="1"/>
          <c:tx>
            <c:v>اعلامهای اشتباه</c:v>
          </c:tx>
          <c:cat>
            <c:strRef>
              <c:f>Sheet1!$B$1:$B$4</c:f>
              <c:strCache>
                <c:ptCount val="4"/>
                <c:pt idx="0">
                  <c:v>مدل چهره های یکه</c:v>
                </c:pt>
                <c:pt idx="1">
                  <c:v>مدل تصاویر پایه مستقل</c:v>
                </c:pt>
                <c:pt idx="2">
                  <c:v>مدل چهره های فاکتوریل</c:v>
                </c:pt>
                <c:pt idx="3">
                  <c:v>مدل بازنمایی های همخوان</c:v>
                </c:pt>
              </c:strCache>
            </c:strRef>
          </c:cat>
          <c:val>
            <c:numRef>
              <c:f>Sheet1!$D$1:$D$4</c:f>
              <c:numCache>
                <c:formatCode>General</c:formatCode>
                <c:ptCount val="4"/>
                <c:pt idx="0">
                  <c:v>1.2</c:v>
                </c:pt>
                <c:pt idx="1">
                  <c:v>8.3000000000000007</c:v>
                </c:pt>
                <c:pt idx="2">
                  <c:v>4.8</c:v>
                </c:pt>
                <c:pt idx="3">
                  <c:v>3.1</c:v>
                </c:pt>
              </c:numCache>
            </c:numRef>
          </c:val>
        </c:ser>
        <c:overlap val="100"/>
        <c:axId val="84357888"/>
        <c:axId val="84359424"/>
      </c:barChart>
      <c:catAx>
        <c:axId val="84357888"/>
        <c:scaling>
          <c:orientation val="minMax"/>
        </c:scaling>
        <c:axPos val="b"/>
        <c:numFmt formatCode="General" sourceLinked="1"/>
        <c:majorTickMark val="none"/>
        <c:tickLblPos val="nextTo"/>
        <c:txPr>
          <a:bodyPr/>
          <a:lstStyle/>
          <a:p>
            <a:pPr>
              <a:defRPr lang="en-US"/>
            </a:pPr>
            <a:endParaRPr lang="en-US"/>
          </a:p>
        </c:txPr>
        <c:crossAx val="84359424"/>
        <c:crosses val="autoZero"/>
        <c:auto val="1"/>
        <c:lblAlgn val="ctr"/>
        <c:lblOffset val="100"/>
      </c:catAx>
      <c:valAx>
        <c:axId val="84359424"/>
        <c:scaling>
          <c:orientation val="minMax"/>
          <c:max val="100"/>
          <c:min val="0"/>
        </c:scaling>
        <c:axPos val="l"/>
        <c:majorGridlines/>
        <c:title>
          <c:tx>
            <c:rich>
              <a:bodyPr/>
              <a:lstStyle/>
              <a:p>
                <a:pPr>
                  <a:defRPr lang="en-US"/>
                </a:pPr>
                <a:r>
                  <a:rPr lang="fa-IR" sz="4000" dirty="0">
                    <a:latin typeface="Times New Roman" pitchFamily="18" charset="0"/>
                    <a:cs typeface="Times New Roman" pitchFamily="18" charset="0"/>
                  </a:rPr>
                  <a:t>نرخ آشکارسازی</a:t>
                </a:r>
                <a:endParaRPr lang="en-US" sz="4000" dirty="0">
                  <a:latin typeface="Times New Roman" pitchFamily="18" charset="0"/>
                  <a:cs typeface="Times New Roman" pitchFamily="18" charset="0"/>
                </a:endParaRPr>
              </a:p>
            </c:rich>
          </c:tx>
          <c:layout/>
        </c:title>
        <c:numFmt formatCode="General" sourceLinked="1"/>
        <c:majorTickMark val="none"/>
        <c:tickLblPos val="nextTo"/>
        <c:txPr>
          <a:bodyPr/>
          <a:lstStyle/>
          <a:p>
            <a:pPr>
              <a:defRPr lang="en-US"/>
            </a:pPr>
            <a:endParaRPr lang="en-US"/>
          </a:p>
        </c:txPr>
        <c:crossAx val="84357888"/>
        <c:crosses val="autoZero"/>
        <c:crossBetween val="between"/>
      </c:valAx>
      <c:dTable>
        <c:showHorzBorder val="1"/>
        <c:showVertBorder val="1"/>
        <c:showOutline val="1"/>
        <c:showKeys val="1"/>
        <c:txPr>
          <a:bodyPr/>
          <a:lstStyle/>
          <a:p>
            <a:pPr rtl="0">
              <a:defRPr lang="en-US"/>
            </a:pPr>
            <a:endParaRPr lang="en-US"/>
          </a:p>
        </c:txPr>
      </c:dTable>
    </c:plotArea>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C1C6BF-CF31-4514-8C1D-9CD4F8DC4A75}" type="doc">
      <dgm:prSet loTypeId="urn:microsoft.com/office/officeart/2005/8/layout/hProcess9" loCatId="process" qsTypeId="urn:microsoft.com/office/officeart/2005/8/quickstyle/simple1" qsCatId="simple" csTypeId="urn:microsoft.com/office/officeart/2005/8/colors/accent1_2" csCatId="accent1" phldr="1"/>
      <dgm:spPr/>
    </dgm:pt>
    <dgm:pt modelId="{0DE49F1F-F7F9-4983-BAE5-65326C4583CA}">
      <dgm:prSet phldrT="[Text]"/>
      <dgm:spPr/>
      <dgm:t>
        <a:bodyPr/>
        <a:lstStyle/>
        <a:p>
          <a:pPr rtl="1"/>
          <a:r>
            <a:rPr kumimoji="0" lang="fa-IR" b="1" i="0" u="none" strike="noStrike" cap="none" spc="0" normalizeH="0" baseline="0" noProof="0" dirty="0" smtClean="0">
              <a:ln>
                <a:noFill/>
              </a:ln>
              <a:solidFill>
                <a:schemeClr val="tx1"/>
              </a:solidFill>
              <a:effectLst/>
              <a:uLnTx/>
              <a:uFillTx/>
              <a:latin typeface="Times New Roman" pitchFamily="18" charset="0"/>
              <a:cs typeface="Times New Roman" pitchFamily="18" charset="0"/>
            </a:rPr>
            <a:t>عصب بینایی</a:t>
          </a:r>
          <a:endParaRPr lang="en-US" b="1" dirty="0">
            <a:solidFill>
              <a:schemeClr val="tx1"/>
            </a:solidFill>
            <a:latin typeface="Times New Roman" pitchFamily="18" charset="0"/>
            <a:cs typeface="Times New Roman" pitchFamily="18" charset="0"/>
          </a:endParaRPr>
        </a:p>
      </dgm:t>
    </dgm:pt>
    <dgm:pt modelId="{82694C97-C1BE-4AAD-BCF1-93B6C8A782FD}" type="parTrans" cxnId="{2555D83D-E0B6-4EA9-97B4-F51FB5089113}">
      <dgm:prSet/>
      <dgm:spPr/>
      <dgm:t>
        <a:bodyPr/>
        <a:lstStyle/>
        <a:p>
          <a:endParaRPr lang="en-US"/>
        </a:p>
      </dgm:t>
    </dgm:pt>
    <dgm:pt modelId="{8755A48B-AA3D-4AF3-98A9-32AFC1FB6D38}" type="sibTrans" cxnId="{2555D83D-E0B6-4EA9-97B4-F51FB5089113}">
      <dgm:prSet/>
      <dgm:spPr/>
      <dgm:t>
        <a:bodyPr/>
        <a:lstStyle/>
        <a:p>
          <a:endParaRPr lang="en-US"/>
        </a:p>
      </dgm:t>
    </dgm:pt>
    <dgm:pt modelId="{A3550B92-5889-4F82-8950-EC5551A936BD}">
      <dgm:prSet phldrT="[Text]"/>
      <dgm:spPr/>
      <dgm:t>
        <a:bodyPr/>
        <a:lstStyle/>
        <a:p>
          <a:r>
            <a:rPr lang="en-US" b="1" dirty="0" smtClean="0">
              <a:latin typeface="Times New Roman" pitchFamily="18" charset="0"/>
              <a:cs typeface="Times New Roman" pitchFamily="18" charset="0"/>
            </a:rPr>
            <a:t>LGN</a:t>
          </a:r>
          <a:endParaRPr lang="en-US" b="1" dirty="0">
            <a:latin typeface="Times New Roman" pitchFamily="18" charset="0"/>
            <a:cs typeface="Times New Roman" pitchFamily="18" charset="0"/>
          </a:endParaRPr>
        </a:p>
      </dgm:t>
    </dgm:pt>
    <dgm:pt modelId="{739AC421-2C5C-4044-B482-92985F51CDB8}" type="parTrans" cxnId="{E4F9DA5A-D5FF-4403-9848-9BB47A1D6B02}">
      <dgm:prSet/>
      <dgm:spPr/>
      <dgm:t>
        <a:bodyPr/>
        <a:lstStyle/>
        <a:p>
          <a:endParaRPr lang="en-US"/>
        </a:p>
      </dgm:t>
    </dgm:pt>
    <dgm:pt modelId="{AD1E4FCB-A616-4AFC-BD5E-5001525EC3C4}" type="sibTrans" cxnId="{E4F9DA5A-D5FF-4403-9848-9BB47A1D6B02}">
      <dgm:prSet/>
      <dgm:spPr/>
      <dgm:t>
        <a:bodyPr/>
        <a:lstStyle/>
        <a:p>
          <a:endParaRPr lang="en-US"/>
        </a:p>
      </dgm:t>
    </dgm:pt>
    <dgm:pt modelId="{4FAB54A5-E48D-4105-BB71-F5C63703CE8F}">
      <dgm:prSet phldrT="[Text]"/>
      <dgm:spPr/>
      <dgm:t>
        <a:bodyPr/>
        <a:lstStyle/>
        <a:p>
          <a:r>
            <a:rPr lang="en-US" b="1" dirty="0" smtClean="0">
              <a:latin typeface="Times New Roman" pitchFamily="18" charset="0"/>
              <a:cs typeface="Times New Roman" pitchFamily="18" charset="0"/>
            </a:rPr>
            <a:t>V1</a:t>
          </a:r>
          <a:endParaRPr lang="en-US" b="1" dirty="0">
            <a:latin typeface="Times New Roman" pitchFamily="18" charset="0"/>
            <a:cs typeface="Times New Roman" pitchFamily="18" charset="0"/>
          </a:endParaRPr>
        </a:p>
      </dgm:t>
    </dgm:pt>
    <dgm:pt modelId="{F6472CCB-2EED-4845-A515-4AA36834898A}" type="parTrans" cxnId="{2A6BCA13-2E08-42FB-9927-31257DA6EFE7}">
      <dgm:prSet/>
      <dgm:spPr/>
      <dgm:t>
        <a:bodyPr/>
        <a:lstStyle/>
        <a:p>
          <a:endParaRPr lang="en-US"/>
        </a:p>
      </dgm:t>
    </dgm:pt>
    <dgm:pt modelId="{0A202F32-2A9B-48C3-A5DB-4F48658BB8E3}" type="sibTrans" cxnId="{2A6BCA13-2E08-42FB-9927-31257DA6EFE7}">
      <dgm:prSet/>
      <dgm:spPr/>
      <dgm:t>
        <a:bodyPr/>
        <a:lstStyle/>
        <a:p>
          <a:endParaRPr lang="en-US"/>
        </a:p>
      </dgm:t>
    </dgm:pt>
    <dgm:pt modelId="{195622BC-B9A2-4CCC-B5B4-338097087AFC}">
      <dgm:prSet phldrT="[Text]"/>
      <dgm:spPr/>
      <dgm:t>
        <a:bodyPr/>
        <a:lstStyle/>
        <a:p>
          <a:pPr rtl="1"/>
          <a:r>
            <a:rPr lang="en-US" b="1" dirty="0" smtClean="0">
              <a:latin typeface="Times New Roman" pitchFamily="18" charset="0"/>
              <a:cs typeface="Times New Roman" pitchFamily="18" charset="0"/>
            </a:rPr>
            <a:t>V2</a:t>
          </a:r>
          <a:endParaRPr lang="en-US" b="1" dirty="0">
            <a:latin typeface="Times New Roman" pitchFamily="18" charset="0"/>
            <a:cs typeface="Times New Roman" pitchFamily="18" charset="0"/>
          </a:endParaRPr>
        </a:p>
      </dgm:t>
    </dgm:pt>
    <dgm:pt modelId="{420EDAC5-0A81-41B4-AA32-53F71CD1F2E8}" type="parTrans" cxnId="{235CFBAD-ADA1-4499-AAD1-B2CF57037762}">
      <dgm:prSet/>
      <dgm:spPr/>
      <dgm:t>
        <a:bodyPr/>
        <a:lstStyle/>
        <a:p>
          <a:endParaRPr lang="en-US"/>
        </a:p>
      </dgm:t>
    </dgm:pt>
    <dgm:pt modelId="{29D5BA73-7147-42DD-B920-2D2017CBE3C0}" type="sibTrans" cxnId="{235CFBAD-ADA1-4499-AAD1-B2CF57037762}">
      <dgm:prSet/>
      <dgm:spPr/>
      <dgm:t>
        <a:bodyPr/>
        <a:lstStyle/>
        <a:p>
          <a:endParaRPr lang="en-US"/>
        </a:p>
      </dgm:t>
    </dgm:pt>
    <dgm:pt modelId="{4924696E-A452-4B81-8747-EF1A65A56285}">
      <dgm:prSet phldrT="[Text]"/>
      <dgm:spPr/>
      <dgm:t>
        <a:bodyPr/>
        <a:lstStyle/>
        <a:p>
          <a:pPr rtl="1"/>
          <a:r>
            <a:rPr lang="en-US" b="1" dirty="0" smtClean="0">
              <a:latin typeface="Times New Roman" pitchFamily="18" charset="0"/>
              <a:cs typeface="Times New Roman" pitchFamily="18" charset="0"/>
            </a:rPr>
            <a:t>V4</a:t>
          </a:r>
          <a:endParaRPr lang="en-US" b="1" dirty="0">
            <a:latin typeface="Times New Roman" pitchFamily="18" charset="0"/>
            <a:cs typeface="Times New Roman" pitchFamily="18" charset="0"/>
          </a:endParaRPr>
        </a:p>
      </dgm:t>
    </dgm:pt>
    <dgm:pt modelId="{6679FF02-6714-431E-8FD0-0187291B9B77}" type="parTrans" cxnId="{128123C1-6FD2-4927-AD20-7173FB1207CF}">
      <dgm:prSet/>
      <dgm:spPr/>
      <dgm:t>
        <a:bodyPr/>
        <a:lstStyle/>
        <a:p>
          <a:endParaRPr lang="en-US"/>
        </a:p>
      </dgm:t>
    </dgm:pt>
    <dgm:pt modelId="{D620B245-9087-43DD-85F1-74224E4012AD}" type="sibTrans" cxnId="{128123C1-6FD2-4927-AD20-7173FB1207CF}">
      <dgm:prSet/>
      <dgm:spPr/>
      <dgm:t>
        <a:bodyPr/>
        <a:lstStyle/>
        <a:p>
          <a:endParaRPr lang="en-US"/>
        </a:p>
      </dgm:t>
    </dgm:pt>
    <dgm:pt modelId="{EEBCE6B9-5BED-4929-AD21-06E0AA99F446}">
      <dgm:prSet phldrT="[Text]"/>
      <dgm:spPr/>
      <dgm:t>
        <a:bodyPr/>
        <a:lstStyle/>
        <a:p>
          <a:pPr rtl="1"/>
          <a:r>
            <a:rPr lang="en-US" b="1" dirty="0" smtClean="0">
              <a:latin typeface="Times New Roman" pitchFamily="18" charset="0"/>
              <a:cs typeface="Times New Roman" pitchFamily="18" charset="0"/>
            </a:rPr>
            <a:t>IT</a:t>
          </a:r>
          <a:endParaRPr lang="en-US" b="1" dirty="0">
            <a:latin typeface="Times New Roman" pitchFamily="18" charset="0"/>
            <a:cs typeface="Times New Roman" pitchFamily="18" charset="0"/>
          </a:endParaRPr>
        </a:p>
      </dgm:t>
    </dgm:pt>
    <dgm:pt modelId="{267E2B42-7C0F-4A74-BAF3-EE3EEC6816CB}" type="parTrans" cxnId="{AE6DFD65-7D97-4D89-A207-17BB26626045}">
      <dgm:prSet/>
      <dgm:spPr/>
      <dgm:t>
        <a:bodyPr/>
        <a:lstStyle/>
        <a:p>
          <a:endParaRPr lang="en-US"/>
        </a:p>
      </dgm:t>
    </dgm:pt>
    <dgm:pt modelId="{BCCD182E-A99E-47E8-B3F7-C5DBE683EAAB}" type="sibTrans" cxnId="{AE6DFD65-7D97-4D89-A207-17BB26626045}">
      <dgm:prSet/>
      <dgm:spPr/>
      <dgm:t>
        <a:bodyPr/>
        <a:lstStyle/>
        <a:p>
          <a:endParaRPr lang="en-US"/>
        </a:p>
      </dgm:t>
    </dgm:pt>
    <dgm:pt modelId="{E56A5F2E-8AC2-48FA-B6DB-B47D9325B1AE}" type="pres">
      <dgm:prSet presAssocID="{4BC1C6BF-CF31-4514-8C1D-9CD4F8DC4A75}" presName="CompostProcess" presStyleCnt="0">
        <dgm:presLayoutVars>
          <dgm:dir/>
          <dgm:resizeHandles val="exact"/>
        </dgm:presLayoutVars>
      </dgm:prSet>
      <dgm:spPr/>
    </dgm:pt>
    <dgm:pt modelId="{7515A8F6-0DCC-4938-8F9C-6AF278B6D7AB}" type="pres">
      <dgm:prSet presAssocID="{4BC1C6BF-CF31-4514-8C1D-9CD4F8DC4A75}" presName="arrow" presStyleLbl="bgShp" presStyleIdx="0" presStyleCnt="1"/>
      <dgm:spPr/>
    </dgm:pt>
    <dgm:pt modelId="{1F3FBEA7-D659-40FA-94FC-1BAA6DC3CA06}" type="pres">
      <dgm:prSet presAssocID="{4BC1C6BF-CF31-4514-8C1D-9CD4F8DC4A75}" presName="linearProcess" presStyleCnt="0"/>
      <dgm:spPr/>
    </dgm:pt>
    <dgm:pt modelId="{1F85F0C9-2F12-487A-9697-D62618FF72F8}" type="pres">
      <dgm:prSet presAssocID="{0DE49F1F-F7F9-4983-BAE5-65326C4583CA}" presName="textNode" presStyleLbl="node1" presStyleIdx="0" presStyleCnt="6">
        <dgm:presLayoutVars>
          <dgm:bulletEnabled val="1"/>
        </dgm:presLayoutVars>
      </dgm:prSet>
      <dgm:spPr/>
      <dgm:t>
        <a:bodyPr/>
        <a:lstStyle/>
        <a:p>
          <a:endParaRPr lang="en-US"/>
        </a:p>
      </dgm:t>
    </dgm:pt>
    <dgm:pt modelId="{FAA2CF2B-9FEB-4F0B-A594-73E3629235A9}" type="pres">
      <dgm:prSet presAssocID="{8755A48B-AA3D-4AF3-98A9-32AFC1FB6D38}" presName="sibTrans" presStyleCnt="0"/>
      <dgm:spPr/>
    </dgm:pt>
    <dgm:pt modelId="{2EBA2721-76C3-442E-A42D-AF07775CCDB8}" type="pres">
      <dgm:prSet presAssocID="{A3550B92-5889-4F82-8950-EC5551A936BD}" presName="textNode" presStyleLbl="node1" presStyleIdx="1" presStyleCnt="6">
        <dgm:presLayoutVars>
          <dgm:bulletEnabled val="1"/>
        </dgm:presLayoutVars>
      </dgm:prSet>
      <dgm:spPr/>
      <dgm:t>
        <a:bodyPr/>
        <a:lstStyle/>
        <a:p>
          <a:endParaRPr lang="en-US"/>
        </a:p>
      </dgm:t>
    </dgm:pt>
    <dgm:pt modelId="{3D0D5E40-38CB-4A7D-A216-24C5B5D64FC5}" type="pres">
      <dgm:prSet presAssocID="{AD1E4FCB-A616-4AFC-BD5E-5001525EC3C4}" presName="sibTrans" presStyleCnt="0"/>
      <dgm:spPr/>
    </dgm:pt>
    <dgm:pt modelId="{86C9B749-DA88-4F1B-9DDC-49B16D0FFA47}" type="pres">
      <dgm:prSet presAssocID="{4FAB54A5-E48D-4105-BB71-F5C63703CE8F}" presName="textNode" presStyleLbl="node1" presStyleIdx="2" presStyleCnt="6">
        <dgm:presLayoutVars>
          <dgm:bulletEnabled val="1"/>
        </dgm:presLayoutVars>
      </dgm:prSet>
      <dgm:spPr/>
      <dgm:t>
        <a:bodyPr/>
        <a:lstStyle/>
        <a:p>
          <a:endParaRPr lang="en-US"/>
        </a:p>
      </dgm:t>
    </dgm:pt>
    <dgm:pt modelId="{DD0B5C20-5FAC-471F-9A3D-06D27038D527}" type="pres">
      <dgm:prSet presAssocID="{0A202F32-2A9B-48C3-A5DB-4F48658BB8E3}" presName="sibTrans" presStyleCnt="0"/>
      <dgm:spPr/>
    </dgm:pt>
    <dgm:pt modelId="{F403550C-EB53-45FF-8B0A-5CC0F47A4D86}" type="pres">
      <dgm:prSet presAssocID="{195622BC-B9A2-4CCC-B5B4-338097087AFC}" presName="textNode" presStyleLbl="node1" presStyleIdx="3" presStyleCnt="6">
        <dgm:presLayoutVars>
          <dgm:bulletEnabled val="1"/>
        </dgm:presLayoutVars>
      </dgm:prSet>
      <dgm:spPr/>
      <dgm:t>
        <a:bodyPr/>
        <a:lstStyle/>
        <a:p>
          <a:endParaRPr lang="en-US"/>
        </a:p>
      </dgm:t>
    </dgm:pt>
    <dgm:pt modelId="{2227C3DE-1366-4E4D-AD27-B01F46065A94}" type="pres">
      <dgm:prSet presAssocID="{29D5BA73-7147-42DD-B920-2D2017CBE3C0}" presName="sibTrans" presStyleCnt="0"/>
      <dgm:spPr/>
    </dgm:pt>
    <dgm:pt modelId="{F9D9D43F-96B7-43D5-B6DC-CCB33C8DFA6A}" type="pres">
      <dgm:prSet presAssocID="{4924696E-A452-4B81-8747-EF1A65A56285}" presName="textNode" presStyleLbl="node1" presStyleIdx="4" presStyleCnt="6">
        <dgm:presLayoutVars>
          <dgm:bulletEnabled val="1"/>
        </dgm:presLayoutVars>
      </dgm:prSet>
      <dgm:spPr/>
      <dgm:t>
        <a:bodyPr/>
        <a:lstStyle/>
        <a:p>
          <a:endParaRPr lang="en-US"/>
        </a:p>
      </dgm:t>
    </dgm:pt>
    <dgm:pt modelId="{CAA41605-3493-4F46-B421-AA51F26B60D3}" type="pres">
      <dgm:prSet presAssocID="{D620B245-9087-43DD-85F1-74224E4012AD}" presName="sibTrans" presStyleCnt="0"/>
      <dgm:spPr/>
    </dgm:pt>
    <dgm:pt modelId="{27C5E30F-EABA-43CC-BCAC-10E8DC8EF851}" type="pres">
      <dgm:prSet presAssocID="{EEBCE6B9-5BED-4929-AD21-06E0AA99F446}" presName="textNode" presStyleLbl="node1" presStyleIdx="5" presStyleCnt="6">
        <dgm:presLayoutVars>
          <dgm:bulletEnabled val="1"/>
        </dgm:presLayoutVars>
      </dgm:prSet>
      <dgm:spPr/>
      <dgm:t>
        <a:bodyPr/>
        <a:lstStyle/>
        <a:p>
          <a:endParaRPr lang="en-US"/>
        </a:p>
      </dgm:t>
    </dgm:pt>
  </dgm:ptLst>
  <dgm:cxnLst>
    <dgm:cxn modelId="{EED3455D-1AB0-49E3-9A4E-47859462C54F}" type="presOf" srcId="{4924696E-A452-4B81-8747-EF1A65A56285}" destId="{F9D9D43F-96B7-43D5-B6DC-CCB33C8DFA6A}" srcOrd="0" destOrd="0" presId="urn:microsoft.com/office/officeart/2005/8/layout/hProcess9"/>
    <dgm:cxn modelId="{2B82D6E2-AB36-4163-8682-F12D16C4324E}" type="presOf" srcId="{0DE49F1F-F7F9-4983-BAE5-65326C4583CA}" destId="{1F85F0C9-2F12-487A-9697-D62618FF72F8}" srcOrd="0" destOrd="0" presId="urn:microsoft.com/office/officeart/2005/8/layout/hProcess9"/>
    <dgm:cxn modelId="{AE6DFD65-7D97-4D89-A207-17BB26626045}" srcId="{4BC1C6BF-CF31-4514-8C1D-9CD4F8DC4A75}" destId="{EEBCE6B9-5BED-4929-AD21-06E0AA99F446}" srcOrd="5" destOrd="0" parTransId="{267E2B42-7C0F-4A74-BAF3-EE3EEC6816CB}" sibTransId="{BCCD182E-A99E-47E8-B3F7-C5DBE683EAAB}"/>
    <dgm:cxn modelId="{235CFBAD-ADA1-4499-AAD1-B2CF57037762}" srcId="{4BC1C6BF-CF31-4514-8C1D-9CD4F8DC4A75}" destId="{195622BC-B9A2-4CCC-B5B4-338097087AFC}" srcOrd="3" destOrd="0" parTransId="{420EDAC5-0A81-41B4-AA32-53F71CD1F2E8}" sibTransId="{29D5BA73-7147-42DD-B920-2D2017CBE3C0}"/>
    <dgm:cxn modelId="{2A6BCA13-2E08-42FB-9927-31257DA6EFE7}" srcId="{4BC1C6BF-CF31-4514-8C1D-9CD4F8DC4A75}" destId="{4FAB54A5-E48D-4105-BB71-F5C63703CE8F}" srcOrd="2" destOrd="0" parTransId="{F6472CCB-2EED-4845-A515-4AA36834898A}" sibTransId="{0A202F32-2A9B-48C3-A5DB-4F48658BB8E3}"/>
    <dgm:cxn modelId="{E4F9DA5A-D5FF-4403-9848-9BB47A1D6B02}" srcId="{4BC1C6BF-CF31-4514-8C1D-9CD4F8DC4A75}" destId="{A3550B92-5889-4F82-8950-EC5551A936BD}" srcOrd="1" destOrd="0" parTransId="{739AC421-2C5C-4044-B482-92985F51CDB8}" sibTransId="{AD1E4FCB-A616-4AFC-BD5E-5001525EC3C4}"/>
    <dgm:cxn modelId="{2555D83D-E0B6-4EA9-97B4-F51FB5089113}" srcId="{4BC1C6BF-CF31-4514-8C1D-9CD4F8DC4A75}" destId="{0DE49F1F-F7F9-4983-BAE5-65326C4583CA}" srcOrd="0" destOrd="0" parTransId="{82694C97-C1BE-4AAD-BCF1-93B6C8A782FD}" sibTransId="{8755A48B-AA3D-4AF3-98A9-32AFC1FB6D38}"/>
    <dgm:cxn modelId="{128123C1-6FD2-4927-AD20-7173FB1207CF}" srcId="{4BC1C6BF-CF31-4514-8C1D-9CD4F8DC4A75}" destId="{4924696E-A452-4B81-8747-EF1A65A56285}" srcOrd="4" destOrd="0" parTransId="{6679FF02-6714-431E-8FD0-0187291B9B77}" sibTransId="{D620B245-9087-43DD-85F1-74224E4012AD}"/>
    <dgm:cxn modelId="{363ABD75-368D-46EE-B560-F27933A9FBEB}" type="presOf" srcId="{4FAB54A5-E48D-4105-BB71-F5C63703CE8F}" destId="{86C9B749-DA88-4F1B-9DDC-49B16D0FFA47}" srcOrd="0" destOrd="0" presId="urn:microsoft.com/office/officeart/2005/8/layout/hProcess9"/>
    <dgm:cxn modelId="{C6C4E069-8AED-473A-9DA5-649DCB56C508}" type="presOf" srcId="{4BC1C6BF-CF31-4514-8C1D-9CD4F8DC4A75}" destId="{E56A5F2E-8AC2-48FA-B6DB-B47D9325B1AE}" srcOrd="0" destOrd="0" presId="urn:microsoft.com/office/officeart/2005/8/layout/hProcess9"/>
    <dgm:cxn modelId="{2754E690-8D2A-4ABD-A52A-43280879F2A4}" type="presOf" srcId="{EEBCE6B9-5BED-4929-AD21-06E0AA99F446}" destId="{27C5E30F-EABA-43CC-BCAC-10E8DC8EF851}" srcOrd="0" destOrd="0" presId="urn:microsoft.com/office/officeart/2005/8/layout/hProcess9"/>
    <dgm:cxn modelId="{1F433258-4279-4950-B21E-07B5FD9A5AA0}" type="presOf" srcId="{A3550B92-5889-4F82-8950-EC5551A936BD}" destId="{2EBA2721-76C3-442E-A42D-AF07775CCDB8}" srcOrd="0" destOrd="0" presId="urn:microsoft.com/office/officeart/2005/8/layout/hProcess9"/>
    <dgm:cxn modelId="{8CD6C79F-2D39-46CA-BBB3-C914C3CABA53}" type="presOf" srcId="{195622BC-B9A2-4CCC-B5B4-338097087AFC}" destId="{F403550C-EB53-45FF-8B0A-5CC0F47A4D86}" srcOrd="0" destOrd="0" presId="urn:microsoft.com/office/officeart/2005/8/layout/hProcess9"/>
    <dgm:cxn modelId="{41F56BF0-0FC5-45ED-AA4E-3BB0E8E37CF3}" type="presParOf" srcId="{E56A5F2E-8AC2-48FA-B6DB-B47D9325B1AE}" destId="{7515A8F6-0DCC-4938-8F9C-6AF278B6D7AB}" srcOrd="0" destOrd="0" presId="urn:microsoft.com/office/officeart/2005/8/layout/hProcess9"/>
    <dgm:cxn modelId="{BB0BFF07-7C66-4480-8E91-0E9BB5AAB33E}" type="presParOf" srcId="{E56A5F2E-8AC2-48FA-B6DB-B47D9325B1AE}" destId="{1F3FBEA7-D659-40FA-94FC-1BAA6DC3CA06}" srcOrd="1" destOrd="0" presId="urn:microsoft.com/office/officeart/2005/8/layout/hProcess9"/>
    <dgm:cxn modelId="{643CDEB4-AF3D-428A-BFDE-201DE78A9DEA}" type="presParOf" srcId="{1F3FBEA7-D659-40FA-94FC-1BAA6DC3CA06}" destId="{1F85F0C9-2F12-487A-9697-D62618FF72F8}" srcOrd="0" destOrd="0" presId="urn:microsoft.com/office/officeart/2005/8/layout/hProcess9"/>
    <dgm:cxn modelId="{8A861FC8-CF7B-4A3F-850F-E9CE75992649}" type="presParOf" srcId="{1F3FBEA7-D659-40FA-94FC-1BAA6DC3CA06}" destId="{FAA2CF2B-9FEB-4F0B-A594-73E3629235A9}" srcOrd="1" destOrd="0" presId="urn:microsoft.com/office/officeart/2005/8/layout/hProcess9"/>
    <dgm:cxn modelId="{C8D9832A-F5C6-40BB-B138-EABE168957DD}" type="presParOf" srcId="{1F3FBEA7-D659-40FA-94FC-1BAA6DC3CA06}" destId="{2EBA2721-76C3-442E-A42D-AF07775CCDB8}" srcOrd="2" destOrd="0" presId="urn:microsoft.com/office/officeart/2005/8/layout/hProcess9"/>
    <dgm:cxn modelId="{D593409C-37B5-4F7A-8303-45F983BA94D5}" type="presParOf" srcId="{1F3FBEA7-D659-40FA-94FC-1BAA6DC3CA06}" destId="{3D0D5E40-38CB-4A7D-A216-24C5B5D64FC5}" srcOrd="3" destOrd="0" presId="urn:microsoft.com/office/officeart/2005/8/layout/hProcess9"/>
    <dgm:cxn modelId="{1CE6A42E-ED07-4FB7-8515-A566633D394D}" type="presParOf" srcId="{1F3FBEA7-D659-40FA-94FC-1BAA6DC3CA06}" destId="{86C9B749-DA88-4F1B-9DDC-49B16D0FFA47}" srcOrd="4" destOrd="0" presId="urn:microsoft.com/office/officeart/2005/8/layout/hProcess9"/>
    <dgm:cxn modelId="{D75122EF-6983-4EEF-8906-4C7A8DD6B764}" type="presParOf" srcId="{1F3FBEA7-D659-40FA-94FC-1BAA6DC3CA06}" destId="{DD0B5C20-5FAC-471F-9A3D-06D27038D527}" srcOrd="5" destOrd="0" presId="urn:microsoft.com/office/officeart/2005/8/layout/hProcess9"/>
    <dgm:cxn modelId="{FA468388-9CC8-47BC-8136-F74CC004B11F}" type="presParOf" srcId="{1F3FBEA7-D659-40FA-94FC-1BAA6DC3CA06}" destId="{F403550C-EB53-45FF-8B0A-5CC0F47A4D86}" srcOrd="6" destOrd="0" presId="urn:microsoft.com/office/officeart/2005/8/layout/hProcess9"/>
    <dgm:cxn modelId="{4C7A066E-7CDD-4AFF-BBDC-6219E8538023}" type="presParOf" srcId="{1F3FBEA7-D659-40FA-94FC-1BAA6DC3CA06}" destId="{2227C3DE-1366-4E4D-AD27-B01F46065A94}" srcOrd="7" destOrd="0" presId="urn:microsoft.com/office/officeart/2005/8/layout/hProcess9"/>
    <dgm:cxn modelId="{32DE3BDA-2B46-4FC5-8091-54F81C77F41D}" type="presParOf" srcId="{1F3FBEA7-D659-40FA-94FC-1BAA6DC3CA06}" destId="{F9D9D43F-96B7-43D5-B6DC-CCB33C8DFA6A}" srcOrd="8" destOrd="0" presId="urn:microsoft.com/office/officeart/2005/8/layout/hProcess9"/>
    <dgm:cxn modelId="{8690F8F2-F424-47FD-A4AB-184818E8D616}" type="presParOf" srcId="{1F3FBEA7-D659-40FA-94FC-1BAA6DC3CA06}" destId="{CAA41605-3493-4F46-B421-AA51F26B60D3}" srcOrd="9" destOrd="0" presId="urn:microsoft.com/office/officeart/2005/8/layout/hProcess9"/>
    <dgm:cxn modelId="{B6C6086C-62E4-402C-89A6-5F8D28DB73C9}" type="presParOf" srcId="{1F3FBEA7-D659-40FA-94FC-1BAA6DC3CA06}" destId="{27C5E30F-EABA-43CC-BCAC-10E8DC8EF851}" srcOrd="10"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0918A5-93C7-4F6D-B12A-51D4E528442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CB67DA77-8E62-4C44-8B6E-6717C4445025}">
      <dgm:prSet phldrT="[Text]"/>
      <dgm:spPr/>
      <dgm:t>
        <a:bodyPr/>
        <a:lstStyle/>
        <a:p>
          <a:r>
            <a:rPr lang="fa-IR" dirty="0" smtClean="0">
              <a:latin typeface="Times New Roman" pitchFamily="18" charset="0"/>
              <a:cs typeface="Times New Roman" pitchFamily="18" charset="0"/>
            </a:rPr>
            <a:t>مشاهده آمارگان توأم ”مشکوک“</a:t>
          </a:r>
          <a:endParaRPr lang="en-US" dirty="0">
            <a:latin typeface="Times New Roman" pitchFamily="18" charset="0"/>
            <a:cs typeface="Times New Roman" pitchFamily="18" charset="0"/>
          </a:endParaRPr>
        </a:p>
      </dgm:t>
    </dgm:pt>
    <dgm:pt modelId="{4E3D5694-B790-4A56-BE3F-784EFCE75F16}" type="parTrans" cxnId="{D2F0180B-6896-438F-8880-AB9B34B3ED77}">
      <dgm:prSet/>
      <dgm:spPr/>
      <dgm:t>
        <a:bodyPr/>
        <a:lstStyle/>
        <a:p>
          <a:endParaRPr lang="en-US"/>
        </a:p>
      </dgm:t>
    </dgm:pt>
    <dgm:pt modelId="{E8AD3889-7F18-44E7-B396-8493FA5C7CF1}" type="sibTrans" cxnId="{D2F0180B-6896-438F-8880-AB9B34B3ED77}">
      <dgm:prSet/>
      <dgm:spPr/>
      <dgm:t>
        <a:bodyPr/>
        <a:lstStyle/>
        <a:p>
          <a:endParaRPr lang="en-US"/>
        </a:p>
      </dgm:t>
    </dgm:pt>
    <dgm:pt modelId="{A7AA2C08-6CF3-44BE-8F43-8EC5858492C3}">
      <dgm:prSet phldrT="[Text]"/>
      <dgm:spPr/>
      <dgm:t>
        <a:bodyPr/>
        <a:lstStyle/>
        <a:p>
          <a:r>
            <a:rPr lang="fa-IR" dirty="0" smtClean="0">
              <a:latin typeface="Times New Roman" pitchFamily="18" charset="0"/>
              <a:cs typeface="Times New Roman" pitchFamily="18" charset="0"/>
            </a:rPr>
            <a:t>تبدیل به بازنمایی بهینه</a:t>
          </a:r>
          <a:endParaRPr lang="en-US" dirty="0">
            <a:latin typeface="Times New Roman" pitchFamily="18" charset="0"/>
            <a:cs typeface="Times New Roman" pitchFamily="18" charset="0"/>
          </a:endParaRPr>
        </a:p>
      </dgm:t>
    </dgm:pt>
    <dgm:pt modelId="{4DF47BD9-0E31-4B97-946F-DED839388EC7}" type="parTrans" cxnId="{58F1C88F-7E98-4C0A-8738-309EDE510E97}">
      <dgm:prSet/>
      <dgm:spPr/>
      <dgm:t>
        <a:bodyPr/>
        <a:lstStyle/>
        <a:p>
          <a:endParaRPr lang="en-US"/>
        </a:p>
      </dgm:t>
    </dgm:pt>
    <dgm:pt modelId="{41245C4D-1094-4ABE-9264-F824179ABC7F}" type="sibTrans" cxnId="{58F1C88F-7E98-4C0A-8738-309EDE510E97}">
      <dgm:prSet/>
      <dgm:spPr/>
      <dgm:t>
        <a:bodyPr/>
        <a:lstStyle/>
        <a:p>
          <a:endParaRPr lang="en-US"/>
        </a:p>
      </dgm:t>
    </dgm:pt>
    <dgm:pt modelId="{2C788A7A-3F22-4852-AD1D-3E04A61AAEDC}" type="pres">
      <dgm:prSet presAssocID="{6A0918A5-93C7-4F6D-B12A-51D4E528442D}" presName="cycle" presStyleCnt="0">
        <dgm:presLayoutVars>
          <dgm:dir/>
          <dgm:resizeHandles val="exact"/>
        </dgm:presLayoutVars>
      </dgm:prSet>
      <dgm:spPr/>
      <dgm:t>
        <a:bodyPr/>
        <a:lstStyle/>
        <a:p>
          <a:pPr rtl="1"/>
          <a:endParaRPr lang="fa-IR"/>
        </a:p>
      </dgm:t>
    </dgm:pt>
    <dgm:pt modelId="{2AE2CBA3-0A02-4AD6-AAC3-B6DAE4559920}" type="pres">
      <dgm:prSet presAssocID="{CB67DA77-8E62-4C44-8B6E-6717C4445025}" presName="dummy" presStyleCnt="0"/>
      <dgm:spPr/>
    </dgm:pt>
    <dgm:pt modelId="{37043D48-1AE8-43AB-A0BD-52136B2D62A7}" type="pres">
      <dgm:prSet presAssocID="{CB67DA77-8E62-4C44-8B6E-6717C4445025}" presName="node" presStyleLbl="revTx" presStyleIdx="0" presStyleCnt="2">
        <dgm:presLayoutVars>
          <dgm:bulletEnabled val="1"/>
        </dgm:presLayoutVars>
      </dgm:prSet>
      <dgm:spPr/>
      <dgm:t>
        <a:bodyPr/>
        <a:lstStyle/>
        <a:p>
          <a:endParaRPr lang="en-US"/>
        </a:p>
      </dgm:t>
    </dgm:pt>
    <dgm:pt modelId="{377CB66D-ECB6-42EF-BA3A-61DDF315ADB5}" type="pres">
      <dgm:prSet presAssocID="{E8AD3889-7F18-44E7-B396-8493FA5C7CF1}" presName="sibTrans" presStyleLbl="node1" presStyleIdx="0" presStyleCnt="2"/>
      <dgm:spPr/>
      <dgm:t>
        <a:bodyPr/>
        <a:lstStyle/>
        <a:p>
          <a:pPr rtl="1"/>
          <a:endParaRPr lang="fa-IR"/>
        </a:p>
      </dgm:t>
    </dgm:pt>
    <dgm:pt modelId="{AE05FC12-24A8-44BE-AF25-32DB04E9E450}" type="pres">
      <dgm:prSet presAssocID="{A7AA2C08-6CF3-44BE-8F43-8EC5858492C3}" presName="dummy" presStyleCnt="0"/>
      <dgm:spPr/>
    </dgm:pt>
    <dgm:pt modelId="{D04FA614-8009-4C34-A27F-7D0BDC36FE2C}" type="pres">
      <dgm:prSet presAssocID="{A7AA2C08-6CF3-44BE-8F43-8EC5858492C3}" presName="node" presStyleLbl="revTx" presStyleIdx="1" presStyleCnt="2">
        <dgm:presLayoutVars>
          <dgm:bulletEnabled val="1"/>
        </dgm:presLayoutVars>
      </dgm:prSet>
      <dgm:spPr/>
      <dgm:t>
        <a:bodyPr/>
        <a:lstStyle/>
        <a:p>
          <a:pPr rtl="1"/>
          <a:endParaRPr lang="fa-IR"/>
        </a:p>
      </dgm:t>
    </dgm:pt>
    <dgm:pt modelId="{3A71DA3A-4355-4C4B-A6CE-4524460296CE}" type="pres">
      <dgm:prSet presAssocID="{41245C4D-1094-4ABE-9264-F824179ABC7F}" presName="sibTrans" presStyleLbl="node1" presStyleIdx="1" presStyleCnt="2"/>
      <dgm:spPr/>
      <dgm:t>
        <a:bodyPr/>
        <a:lstStyle/>
        <a:p>
          <a:pPr rtl="1"/>
          <a:endParaRPr lang="fa-IR"/>
        </a:p>
      </dgm:t>
    </dgm:pt>
  </dgm:ptLst>
  <dgm:cxnLst>
    <dgm:cxn modelId="{D2F0180B-6896-438F-8880-AB9B34B3ED77}" srcId="{6A0918A5-93C7-4F6D-B12A-51D4E528442D}" destId="{CB67DA77-8E62-4C44-8B6E-6717C4445025}" srcOrd="0" destOrd="0" parTransId="{4E3D5694-B790-4A56-BE3F-784EFCE75F16}" sibTransId="{E8AD3889-7F18-44E7-B396-8493FA5C7CF1}"/>
    <dgm:cxn modelId="{1609E9A8-89F2-48AA-8E97-3B6B18EF8F0B}" type="presOf" srcId="{6A0918A5-93C7-4F6D-B12A-51D4E528442D}" destId="{2C788A7A-3F22-4852-AD1D-3E04A61AAEDC}" srcOrd="0" destOrd="0" presId="urn:microsoft.com/office/officeart/2005/8/layout/cycle1"/>
    <dgm:cxn modelId="{05A78C70-1BCE-435C-A67E-51B03F609245}" type="presOf" srcId="{41245C4D-1094-4ABE-9264-F824179ABC7F}" destId="{3A71DA3A-4355-4C4B-A6CE-4524460296CE}" srcOrd="0" destOrd="0" presId="urn:microsoft.com/office/officeart/2005/8/layout/cycle1"/>
    <dgm:cxn modelId="{60B705C1-FAB9-4572-811F-F17D5E000C00}" type="presOf" srcId="{A7AA2C08-6CF3-44BE-8F43-8EC5858492C3}" destId="{D04FA614-8009-4C34-A27F-7D0BDC36FE2C}" srcOrd="0" destOrd="0" presId="urn:microsoft.com/office/officeart/2005/8/layout/cycle1"/>
    <dgm:cxn modelId="{42A43C01-6F7C-45C6-8FA8-02406BC9A4D0}" type="presOf" srcId="{CB67DA77-8E62-4C44-8B6E-6717C4445025}" destId="{37043D48-1AE8-43AB-A0BD-52136B2D62A7}" srcOrd="0" destOrd="0" presId="urn:microsoft.com/office/officeart/2005/8/layout/cycle1"/>
    <dgm:cxn modelId="{58F1C88F-7E98-4C0A-8738-309EDE510E97}" srcId="{6A0918A5-93C7-4F6D-B12A-51D4E528442D}" destId="{A7AA2C08-6CF3-44BE-8F43-8EC5858492C3}" srcOrd="1" destOrd="0" parTransId="{4DF47BD9-0E31-4B97-946F-DED839388EC7}" sibTransId="{41245C4D-1094-4ABE-9264-F824179ABC7F}"/>
    <dgm:cxn modelId="{F4159376-BD52-496E-AB85-3A446339D947}" type="presOf" srcId="{E8AD3889-7F18-44E7-B396-8493FA5C7CF1}" destId="{377CB66D-ECB6-42EF-BA3A-61DDF315ADB5}" srcOrd="0" destOrd="0" presId="urn:microsoft.com/office/officeart/2005/8/layout/cycle1"/>
    <dgm:cxn modelId="{E8F6F723-4EA5-4513-A40F-0034E3E16993}" type="presParOf" srcId="{2C788A7A-3F22-4852-AD1D-3E04A61AAEDC}" destId="{2AE2CBA3-0A02-4AD6-AAC3-B6DAE4559920}" srcOrd="0" destOrd="0" presId="urn:microsoft.com/office/officeart/2005/8/layout/cycle1"/>
    <dgm:cxn modelId="{22C7F1BA-0C4A-4F27-A313-208A6311FDD9}" type="presParOf" srcId="{2C788A7A-3F22-4852-AD1D-3E04A61AAEDC}" destId="{37043D48-1AE8-43AB-A0BD-52136B2D62A7}" srcOrd="1" destOrd="0" presId="urn:microsoft.com/office/officeart/2005/8/layout/cycle1"/>
    <dgm:cxn modelId="{AF416391-D45C-4E61-A61C-E485157035D6}" type="presParOf" srcId="{2C788A7A-3F22-4852-AD1D-3E04A61AAEDC}" destId="{377CB66D-ECB6-42EF-BA3A-61DDF315ADB5}" srcOrd="2" destOrd="0" presId="urn:microsoft.com/office/officeart/2005/8/layout/cycle1"/>
    <dgm:cxn modelId="{A74ADA5A-C440-4271-B31F-3F39DFAAAB8F}" type="presParOf" srcId="{2C788A7A-3F22-4852-AD1D-3E04A61AAEDC}" destId="{AE05FC12-24A8-44BE-AF25-32DB04E9E450}" srcOrd="3" destOrd="0" presId="urn:microsoft.com/office/officeart/2005/8/layout/cycle1"/>
    <dgm:cxn modelId="{6C03976C-CC63-4BF1-A24E-0FF2E13FCBEC}" type="presParOf" srcId="{2C788A7A-3F22-4852-AD1D-3E04A61AAEDC}" destId="{D04FA614-8009-4C34-A27F-7D0BDC36FE2C}" srcOrd="4" destOrd="0" presId="urn:microsoft.com/office/officeart/2005/8/layout/cycle1"/>
    <dgm:cxn modelId="{043BF6A3-C952-428A-A713-0838024D54CE}" type="presParOf" srcId="{2C788A7A-3F22-4852-AD1D-3E04A61AAEDC}" destId="{3A71DA3A-4355-4C4B-A6CE-4524460296CE}" srcOrd="5" destOrd="0" presId="urn:microsoft.com/office/officeart/2005/8/layout/cycle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424DE3-E6E3-488D-9384-EA349C42647A}" type="doc">
      <dgm:prSet loTypeId="urn:microsoft.com/office/officeart/2005/8/layout/equation1" loCatId="process" qsTypeId="urn:microsoft.com/office/officeart/2005/8/quickstyle/simple1" qsCatId="simple" csTypeId="urn:microsoft.com/office/officeart/2005/8/colors/accent1_2" csCatId="accent1" phldr="1"/>
      <dgm:spPr/>
    </dgm:pt>
    <dgm:pt modelId="{9DA1E389-5B4C-402D-A04D-910F13F9D0FD}">
      <dgm:prSet phldrT="[Text]"/>
      <dgm:spPr/>
      <dgm:t>
        <a:bodyPr/>
        <a:lstStyle/>
        <a:p>
          <a:r>
            <a:rPr lang="fa-IR" dirty="0" smtClean="0">
              <a:latin typeface="Times New Roman" pitchFamily="18" charset="0"/>
              <a:cs typeface="Times New Roman" pitchFamily="18" charset="0"/>
            </a:rPr>
            <a:t>خاصیت خاصی از نورون</a:t>
          </a:r>
          <a:endParaRPr lang="en-US" dirty="0">
            <a:latin typeface="Times New Roman" pitchFamily="18" charset="0"/>
            <a:cs typeface="Times New Roman" pitchFamily="18" charset="0"/>
          </a:endParaRPr>
        </a:p>
      </dgm:t>
    </dgm:pt>
    <dgm:pt modelId="{67863317-6170-48F2-AE41-80D0D4E795B8}" type="parTrans" cxnId="{80F22776-D475-487E-A25C-650472661C59}">
      <dgm:prSet/>
      <dgm:spPr/>
      <dgm:t>
        <a:bodyPr/>
        <a:lstStyle/>
        <a:p>
          <a:endParaRPr lang="en-US"/>
        </a:p>
      </dgm:t>
    </dgm:pt>
    <dgm:pt modelId="{6B4A1355-1E02-47A2-9456-FCE88D9FFEDB}" type="sibTrans" cxnId="{80F22776-D475-487E-A25C-650472661C59}">
      <dgm:prSet/>
      <dgm:spPr/>
      <dgm:t>
        <a:bodyPr/>
        <a:lstStyle/>
        <a:p>
          <a:endParaRPr lang="en-US"/>
        </a:p>
      </dgm:t>
    </dgm:pt>
    <dgm:pt modelId="{6FEBDEC6-CCAD-4B1C-B41C-11FBA04A6CF2}">
      <dgm:prSet phldrT="[Text]"/>
      <dgm:spPr/>
      <dgm:t>
        <a:bodyPr/>
        <a:lstStyle/>
        <a:p>
          <a:r>
            <a:rPr lang="fa-IR" dirty="0" smtClean="0">
              <a:latin typeface="Times New Roman" pitchFamily="18" charset="0"/>
              <a:cs typeface="Times New Roman" pitchFamily="18" charset="0"/>
            </a:rPr>
            <a:t>چینش خاصی از نورونها</a:t>
          </a:r>
          <a:endParaRPr lang="en-US" dirty="0">
            <a:latin typeface="Times New Roman" pitchFamily="18" charset="0"/>
            <a:cs typeface="Times New Roman" pitchFamily="18" charset="0"/>
          </a:endParaRPr>
        </a:p>
      </dgm:t>
    </dgm:pt>
    <dgm:pt modelId="{6BEF4F53-8690-4B3E-BB1A-1DEC5E173F21}" type="parTrans" cxnId="{7EBD029A-A51D-4231-862B-DCB6439D93C5}">
      <dgm:prSet/>
      <dgm:spPr/>
      <dgm:t>
        <a:bodyPr/>
        <a:lstStyle/>
        <a:p>
          <a:endParaRPr lang="en-US"/>
        </a:p>
      </dgm:t>
    </dgm:pt>
    <dgm:pt modelId="{BF54328E-CF1D-483B-B485-9BDF06F1844A}" type="sibTrans" cxnId="{7EBD029A-A51D-4231-862B-DCB6439D93C5}">
      <dgm:prSet/>
      <dgm:spPr/>
      <dgm:t>
        <a:bodyPr/>
        <a:lstStyle/>
        <a:p>
          <a:endParaRPr lang="en-US"/>
        </a:p>
      </dgm:t>
    </dgm:pt>
    <dgm:pt modelId="{557D0E2E-917C-4E04-9CF0-F981A2B14BEE}">
      <dgm:prSet phldrT="[Text]"/>
      <dgm:spPr/>
      <dgm:t>
        <a:bodyPr/>
        <a:lstStyle/>
        <a:p>
          <a:r>
            <a:rPr lang="fa-IR" dirty="0" smtClean="0">
              <a:latin typeface="Times New Roman" pitchFamily="18" charset="0"/>
              <a:cs typeface="Times New Roman" pitchFamily="18" charset="0"/>
            </a:rPr>
            <a:t>کارکرد مورد نظر</a:t>
          </a:r>
          <a:endParaRPr lang="en-US" dirty="0">
            <a:latin typeface="Times New Roman" pitchFamily="18" charset="0"/>
            <a:cs typeface="Times New Roman" pitchFamily="18" charset="0"/>
          </a:endParaRPr>
        </a:p>
      </dgm:t>
    </dgm:pt>
    <dgm:pt modelId="{C25A8BE1-87DE-4950-9201-21D464972158}" type="parTrans" cxnId="{F03000DC-D050-42CE-9989-C4C8334CABDB}">
      <dgm:prSet/>
      <dgm:spPr/>
      <dgm:t>
        <a:bodyPr/>
        <a:lstStyle/>
        <a:p>
          <a:endParaRPr lang="en-US"/>
        </a:p>
      </dgm:t>
    </dgm:pt>
    <dgm:pt modelId="{3CBFA9F7-88AA-48C9-A137-994B7C5ED70B}" type="sibTrans" cxnId="{F03000DC-D050-42CE-9989-C4C8334CABDB}">
      <dgm:prSet/>
      <dgm:spPr/>
      <dgm:t>
        <a:bodyPr/>
        <a:lstStyle/>
        <a:p>
          <a:endParaRPr lang="en-US"/>
        </a:p>
      </dgm:t>
    </dgm:pt>
    <dgm:pt modelId="{9727DB4C-F219-4631-B17C-90EDDE238D0F}" type="pres">
      <dgm:prSet presAssocID="{F4424DE3-E6E3-488D-9384-EA349C42647A}" presName="linearFlow" presStyleCnt="0">
        <dgm:presLayoutVars>
          <dgm:dir/>
          <dgm:resizeHandles val="exact"/>
        </dgm:presLayoutVars>
      </dgm:prSet>
      <dgm:spPr/>
    </dgm:pt>
    <dgm:pt modelId="{94BC7A54-DFF7-48F7-8CF5-FA74FCC9FC1D}" type="pres">
      <dgm:prSet presAssocID="{9DA1E389-5B4C-402D-A04D-910F13F9D0FD}" presName="node" presStyleLbl="node1" presStyleIdx="0" presStyleCnt="3">
        <dgm:presLayoutVars>
          <dgm:bulletEnabled val="1"/>
        </dgm:presLayoutVars>
      </dgm:prSet>
      <dgm:spPr/>
      <dgm:t>
        <a:bodyPr/>
        <a:lstStyle/>
        <a:p>
          <a:endParaRPr lang="en-US"/>
        </a:p>
      </dgm:t>
    </dgm:pt>
    <dgm:pt modelId="{79ADE227-4AE9-450C-93DD-9CB755665C12}" type="pres">
      <dgm:prSet presAssocID="{6B4A1355-1E02-47A2-9456-FCE88D9FFEDB}" presName="spacerL" presStyleCnt="0"/>
      <dgm:spPr/>
    </dgm:pt>
    <dgm:pt modelId="{3A5EA082-71A9-4FEF-95D7-483889EEF959}" type="pres">
      <dgm:prSet presAssocID="{6B4A1355-1E02-47A2-9456-FCE88D9FFEDB}" presName="sibTrans" presStyleLbl="sibTrans2D1" presStyleIdx="0" presStyleCnt="2"/>
      <dgm:spPr/>
      <dgm:t>
        <a:bodyPr/>
        <a:lstStyle/>
        <a:p>
          <a:endParaRPr lang="en-US"/>
        </a:p>
      </dgm:t>
    </dgm:pt>
    <dgm:pt modelId="{4CB67961-4E09-4E96-84EC-BB36AA883ABA}" type="pres">
      <dgm:prSet presAssocID="{6B4A1355-1E02-47A2-9456-FCE88D9FFEDB}" presName="spacerR" presStyleCnt="0"/>
      <dgm:spPr/>
    </dgm:pt>
    <dgm:pt modelId="{35BFB67A-CAC7-4BE5-9788-DF33B462F0FE}" type="pres">
      <dgm:prSet presAssocID="{6FEBDEC6-CCAD-4B1C-B41C-11FBA04A6CF2}" presName="node" presStyleLbl="node1" presStyleIdx="1" presStyleCnt="3">
        <dgm:presLayoutVars>
          <dgm:bulletEnabled val="1"/>
        </dgm:presLayoutVars>
      </dgm:prSet>
      <dgm:spPr/>
      <dgm:t>
        <a:bodyPr/>
        <a:lstStyle/>
        <a:p>
          <a:endParaRPr lang="en-US"/>
        </a:p>
      </dgm:t>
    </dgm:pt>
    <dgm:pt modelId="{847126E2-0CF8-4F60-8CCB-69FE57B72B21}" type="pres">
      <dgm:prSet presAssocID="{BF54328E-CF1D-483B-B485-9BDF06F1844A}" presName="spacerL" presStyleCnt="0"/>
      <dgm:spPr/>
    </dgm:pt>
    <dgm:pt modelId="{6A000594-5514-4073-9EFE-E233AE33A632}" type="pres">
      <dgm:prSet presAssocID="{BF54328E-CF1D-483B-B485-9BDF06F1844A}" presName="sibTrans" presStyleLbl="sibTrans2D1" presStyleIdx="1" presStyleCnt="2"/>
      <dgm:spPr/>
      <dgm:t>
        <a:bodyPr/>
        <a:lstStyle/>
        <a:p>
          <a:endParaRPr lang="en-US"/>
        </a:p>
      </dgm:t>
    </dgm:pt>
    <dgm:pt modelId="{5A21E4C2-287C-473D-B929-BEA50CB7A143}" type="pres">
      <dgm:prSet presAssocID="{BF54328E-CF1D-483B-B485-9BDF06F1844A}" presName="spacerR" presStyleCnt="0"/>
      <dgm:spPr/>
    </dgm:pt>
    <dgm:pt modelId="{6ACD7FCC-E3E9-4846-868D-7384A27E8B03}" type="pres">
      <dgm:prSet presAssocID="{557D0E2E-917C-4E04-9CF0-F981A2B14BEE}" presName="node" presStyleLbl="node1" presStyleIdx="2" presStyleCnt="3">
        <dgm:presLayoutVars>
          <dgm:bulletEnabled val="1"/>
        </dgm:presLayoutVars>
      </dgm:prSet>
      <dgm:spPr/>
      <dgm:t>
        <a:bodyPr/>
        <a:lstStyle/>
        <a:p>
          <a:endParaRPr lang="en-US"/>
        </a:p>
      </dgm:t>
    </dgm:pt>
  </dgm:ptLst>
  <dgm:cxnLst>
    <dgm:cxn modelId="{F03000DC-D050-42CE-9989-C4C8334CABDB}" srcId="{F4424DE3-E6E3-488D-9384-EA349C42647A}" destId="{557D0E2E-917C-4E04-9CF0-F981A2B14BEE}" srcOrd="2" destOrd="0" parTransId="{C25A8BE1-87DE-4950-9201-21D464972158}" sibTransId="{3CBFA9F7-88AA-48C9-A137-994B7C5ED70B}"/>
    <dgm:cxn modelId="{672380B4-392B-47CF-A831-F4E47CD7C7BB}" type="presOf" srcId="{6B4A1355-1E02-47A2-9456-FCE88D9FFEDB}" destId="{3A5EA082-71A9-4FEF-95D7-483889EEF959}" srcOrd="0" destOrd="0" presId="urn:microsoft.com/office/officeart/2005/8/layout/equation1"/>
    <dgm:cxn modelId="{80F22776-D475-487E-A25C-650472661C59}" srcId="{F4424DE3-E6E3-488D-9384-EA349C42647A}" destId="{9DA1E389-5B4C-402D-A04D-910F13F9D0FD}" srcOrd="0" destOrd="0" parTransId="{67863317-6170-48F2-AE41-80D0D4E795B8}" sibTransId="{6B4A1355-1E02-47A2-9456-FCE88D9FFEDB}"/>
    <dgm:cxn modelId="{03D3ABE4-66F6-4084-A793-73CBE173657A}" type="presOf" srcId="{9DA1E389-5B4C-402D-A04D-910F13F9D0FD}" destId="{94BC7A54-DFF7-48F7-8CF5-FA74FCC9FC1D}" srcOrd="0" destOrd="0" presId="urn:microsoft.com/office/officeart/2005/8/layout/equation1"/>
    <dgm:cxn modelId="{89E276CA-DDBD-4B67-9D48-388F9985B916}" type="presOf" srcId="{557D0E2E-917C-4E04-9CF0-F981A2B14BEE}" destId="{6ACD7FCC-E3E9-4846-868D-7384A27E8B03}" srcOrd="0" destOrd="0" presId="urn:microsoft.com/office/officeart/2005/8/layout/equation1"/>
    <dgm:cxn modelId="{2C61D1C9-8A20-4FC0-AAAD-68F12B92408A}" type="presOf" srcId="{BF54328E-CF1D-483B-B485-9BDF06F1844A}" destId="{6A000594-5514-4073-9EFE-E233AE33A632}" srcOrd="0" destOrd="0" presId="urn:microsoft.com/office/officeart/2005/8/layout/equation1"/>
    <dgm:cxn modelId="{FDDA9DCC-D865-4006-8AB6-A8547E627000}" type="presOf" srcId="{F4424DE3-E6E3-488D-9384-EA349C42647A}" destId="{9727DB4C-F219-4631-B17C-90EDDE238D0F}" srcOrd="0" destOrd="0" presId="urn:microsoft.com/office/officeart/2005/8/layout/equation1"/>
    <dgm:cxn modelId="{7EBD029A-A51D-4231-862B-DCB6439D93C5}" srcId="{F4424DE3-E6E3-488D-9384-EA349C42647A}" destId="{6FEBDEC6-CCAD-4B1C-B41C-11FBA04A6CF2}" srcOrd="1" destOrd="0" parTransId="{6BEF4F53-8690-4B3E-BB1A-1DEC5E173F21}" sibTransId="{BF54328E-CF1D-483B-B485-9BDF06F1844A}"/>
    <dgm:cxn modelId="{519A0F54-E4FE-4BBF-A2B6-2AF26C9F6659}" type="presOf" srcId="{6FEBDEC6-CCAD-4B1C-B41C-11FBA04A6CF2}" destId="{35BFB67A-CAC7-4BE5-9788-DF33B462F0FE}" srcOrd="0" destOrd="0" presId="urn:microsoft.com/office/officeart/2005/8/layout/equation1"/>
    <dgm:cxn modelId="{0F07A204-6ABE-4EB8-BABA-344C86B7CD95}" type="presParOf" srcId="{9727DB4C-F219-4631-B17C-90EDDE238D0F}" destId="{94BC7A54-DFF7-48F7-8CF5-FA74FCC9FC1D}" srcOrd="0" destOrd="0" presId="urn:microsoft.com/office/officeart/2005/8/layout/equation1"/>
    <dgm:cxn modelId="{3A5E30BE-A424-417B-AFEB-11D1B21B0A1F}" type="presParOf" srcId="{9727DB4C-F219-4631-B17C-90EDDE238D0F}" destId="{79ADE227-4AE9-450C-93DD-9CB755665C12}" srcOrd="1" destOrd="0" presId="urn:microsoft.com/office/officeart/2005/8/layout/equation1"/>
    <dgm:cxn modelId="{2F5B65A6-4AE1-4D7E-BBDC-CDD76D433091}" type="presParOf" srcId="{9727DB4C-F219-4631-B17C-90EDDE238D0F}" destId="{3A5EA082-71A9-4FEF-95D7-483889EEF959}" srcOrd="2" destOrd="0" presId="urn:microsoft.com/office/officeart/2005/8/layout/equation1"/>
    <dgm:cxn modelId="{8EF1A53E-E93D-44B6-8B28-C0FD6323059B}" type="presParOf" srcId="{9727DB4C-F219-4631-B17C-90EDDE238D0F}" destId="{4CB67961-4E09-4E96-84EC-BB36AA883ABA}" srcOrd="3" destOrd="0" presId="urn:microsoft.com/office/officeart/2005/8/layout/equation1"/>
    <dgm:cxn modelId="{50F0E69A-1E1B-467E-A71B-6B8844AB2517}" type="presParOf" srcId="{9727DB4C-F219-4631-B17C-90EDDE238D0F}" destId="{35BFB67A-CAC7-4BE5-9788-DF33B462F0FE}" srcOrd="4" destOrd="0" presId="urn:microsoft.com/office/officeart/2005/8/layout/equation1"/>
    <dgm:cxn modelId="{7061DF74-A959-469D-A85A-F3059D8696F5}" type="presParOf" srcId="{9727DB4C-F219-4631-B17C-90EDDE238D0F}" destId="{847126E2-0CF8-4F60-8CCB-69FE57B72B21}" srcOrd="5" destOrd="0" presId="urn:microsoft.com/office/officeart/2005/8/layout/equation1"/>
    <dgm:cxn modelId="{A113D63A-4092-4F41-B6BD-CEC74F32BF33}" type="presParOf" srcId="{9727DB4C-F219-4631-B17C-90EDDE238D0F}" destId="{6A000594-5514-4073-9EFE-E233AE33A632}" srcOrd="6" destOrd="0" presId="urn:microsoft.com/office/officeart/2005/8/layout/equation1"/>
    <dgm:cxn modelId="{F396E0DC-B4B2-45A2-B078-058102DD6BDF}" type="presParOf" srcId="{9727DB4C-F219-4631-B17C-90EDDE238D0F}" destId="{5A21E4C2-287C-473D-B929-BEA50CB7A143}" srcOrd="7" destOrd="0" presId="urn:microsoft.com/office/officeart/2005/8/layout/equation1"/>
    <dgm:cxn modelId="{C0E28EDD-2D9C-4CCD-AF58-12343542E1CD}" type="presParOf" srcId="{9727DB4C-F219-4631-B17C-90EDDE238D0F}" destId="{6ACD7FCC-E3E9-4846-868D-7384A27E8B03}" srcOrd="8" destOrd="0" presId="urn:microsoft.com/office/officeart/2005/8/layout/equati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C2D87D-A80D-40CB-AA70-26EC9340CEF9}" type="doc">
      <dgm:prSet loTypeId="urn:microsoft.com/office/officeart/2005/8/layout/pyramid1" loCatId="pyramid" qsTypeId="urn:microsoft.com/office/officeart/2005/8/quickstyle/simple1" qsCatId="simple" csTypeId="urn:microsoft.com/office/officeart/2005/8/colors/accent1_3" csCatId="accent1" phldr="1"/>
      <dgm:spPr/>
    </dgm:pt>
    <dgm:pt modelId="{AF47F973-D465-4545-AC7A-AE650A15DAFB}">
      <dgm:prSet phldrT="[Text]"/>
      <dgm:spPr/>
      <dgm:t>
        <a:bodyPr/>
        <a:lstStyle/>
        <a:p>
          <a:pPr algn="ctr" rtl="1"/>
          <a:r>
            <a:rPr lang="fa-IR" dirty="0">
              <a:solidFill>
                <a:schemeClr val="bg1"/>
              </a:solidFill>
              <a:cs typeface="B Nazanin" pitchFamily="2" charset="-78"/>
            </a:rPr>
            <a:t>لایه </a:t>
          </a:r>
          <a:r>
            <a:rPr lang="en-US" dirty="0">
              <a:solidFill>
                <a:schemeClr val="bg1"/>
              </a:solidFill>
              <a:latin typeface="Times New Roman" pitchFamily="18" charset="0"/>
              <a:cs typeface="Times New Roman" pitchFamily="18" charset="0"/>
            </a:rPr>
            <a:t>V4</a:t>
          </a:r>
          <a:r>
            <a:rPr lang="fa-IR" dirty="0">
              <a:solidFill>
                <a:schemeClr val="bg1"/>
              </a:solidFill>
              <a:cs typeface="B Nazanin" pitchFamily="2" charset="-78"/>
            </a:rPr>
            <a:t>: نورون ساده دارای بایاس</a:t>
          </a:r>
          <a:endParaRPr lang="en-US" dirty="0">
            <a:solidFill>
              <a:schemeClr val="bg1"/>
            </a:solidFill>
            <a:cs typeface="B Nazanin" pitchFamily="2" charset="-78"/>
          </a:endParaRPr>
        </a:p>
      </dgm:t>
    </dgm:pt>
    <dgm:pt modelId="{E2B14579-ABF3-4C5A-932D-0531D47E5FB0}" type="parTrans" cxnId="{A39C4390-C5AC-4946-A834-59D556B822B3}">
      <dgm:prSet/>
      <dgm:spPr/>
      <dgm:t>
        <a:bodyPr/>
        <a:lstStyle/>
        <a:p>
          <a:pPr algn="ctr"/>
          <a:endParaRPr lang="en-US"/>
        </a:p>
      </dgm:t>
    </dgm:pt>
    <dgm:pt modelId="{1B3DA2C7-8B86-40C2-8CE6-E0FDBA62CB3A}" type="sibTrans" cxnId="{A39C4390-C5AC-4946-A834-59D556B822B3}">
      <dgm:prSet/>
      <dgm:spPr/>
      <dgm:t>
        <a:bodyPr/>
        <a:lstStyle/>
        <a:p>
          <a:pPr algn="ctr"/>
          <a:endParaRPr lang="en-US"/>
        </a:p>
      </dgm:t>
    </dgm:pt>
    <dgm:pt modelId="{FFD519E2-2688-4E59-9C87-C3658E02BA73}">
      <dgm:prSet phldrT="[Text]"/>
      <dgm:spPr/>
      <dgm:t>
        <a:bodyPr/>
        <a:lstStyle/>
        <a:p>
          <a:pPr algn="ctr" rtl="1"/>
          <a:r>
            <a:rPr lang="fa-IR" dirty="0">
              <a:solidFill>
                <a:schemeClr val="bg1"/>
              </a:solidFill>
              <a:cs typeface="B Nazanin" pitchFamily="2" charset="-78"/>
            </a:rPr>
            <a:t>لایه </a:t>
          </a:r>
          <a:r>
            <a:rPr lang="en-US" dirty="0">
              <a:solidFill>
                <a:schemeClr val="bg1"/>
              </a:solidFill>
              <a:latin typeface="Times New Roman" pitchFamily="18" charset="0"/>
              <a:cs typeface="B Nazanin" pitchFamily="2" charset="-78"/>
            </a:rPr>
            <a:t>V2</a:t>
          </a:r>
          <a:r>
            <a:rPr lang="fa-IR" dirty="0">
              <a:solidFill>
                <a:schemeClr val="bg1"/>
              </a:solidFill>
              <a:cs typeface="B Nazanin" pitchFamily="2" charset="-78"/>
            </a:rPr>
            <a:t>: شبکه پرسپترونی چند لایه و اتصالات جانبی</a:t>
          </a:r>
          <a:endParaRPr lang="en-US" dirty="0">
            <a:solidFill>
              <a:schemeClr val="bg1"/>
            </a:solidFill>
            <a:cs typeface="B Nazanin" pitchFamily="2" charset="-78"/>
          </a:endParaRPr>
        </a:p>
      </dgm:t>
    </dgm:pt>
    <dgm:pt modelId="{D4C30F8B-45E4-441A-88BA-19E172B0C315}" type="parTrans" cxnId="{8B31AA71-4DCA-47DC-B99E-95994CE0C31D}">
      <dgm:prSet/>
      <dgm:spPr/>
      <dgm:t>
        <a:bodyPr/>
        <a:lstStyle/>
        <a:p>
          <a:pPr algn="ctr"/>
          <a:endParaRPr lang="en-US"/>
        </a:p>
      </dgm:t>
    </dgm:pt>
    <dgm:pt modelId="{16AD8DC9-E76C-4ADD-AEB6-F0CF03F0D58F}" type="sibTrans" cxnId="{8B31AA71-4DCA-47DC-B99E-95994CE0C31D}">
      <dgm:prSet/>
      <dgm:spPr/>
      <dgm:t>
        <a:bodyPr/>
        <a:lstStyle/>
        <a:p>
          <a:pPr algn="ctr"/>
          <a:endParaRPr lang="en-US"/>
        </a:p>
      </dgm:t>
    </dgm:pt>
    <dgm:pt modelId="{9AE85B94-4947-4E17-AF82-24C5CA6F74CB}">
      <dgm:prSet phldrT="[Text]"/>
      <dgm:spPr/>
      <dgm:t>
        <a:bodyPr/>
        <a:lstStyle/>
        <a:p>
          <a:pPr algn="ctr" rtl="1"/>
          <a:r>
            <a:rPr lang="fa-IR" dirty="0">
              <a:solidFill>
                <a:schemeClr val="bg1"/>
              </a:solidFill>
              <a:cs typeface="B Nazanin" pitchFamily="2" charset="-78"/>
            </a:rPr>
            <a:t>لایه </a:t>
          </a:r>
          <a:r>
            <a:rPr lang="en-US" dirty="0">
              <a:solidFill>
                <a:schemeClr val="bg1"/>
              </a:solidFill>
              <a:latin typeface="Times New Roman" pitchFamily="18" charset="0"/>
              <a:cs typeface="Times New Roman" pitchFamily="18" charset="0"/>
            </a:rPr>
            <a:t>V1</a:t>
          </a:r>
          <a:r>
            <a:rPr lang="fa-IR" dirty="0">
              <a:solidFill>
                <a:schemeClr val="bg1"/>
              </a:solidFill>
              <a:cs typeface="B Nazanin" pitchFamily="2" charset="-78"/>
            </a:rPr>
            <a:t>: فیلترهای خطی استنتاج شده از روی وابستگیهای کواریانسی</a:t>
          </a:r>
          <a:endParaRPr lang="en-US" dirty="0">
            <a:solidFill>
              <a:schemeClr val="bg1"/>
            </a:solidFill>
            <a:cs typeface="B Nazanin" pitchFamily="2" charset="-78"/>
          </a:endParaRPr>
        </a:p>
      </dgm:t>
    </dgm:pt>
    <dgm:pt modelId="{757B7712-4DE0-42BC-889E-D95840427F52}" type="parTrans" cxnId="{EE1C7AEF-2B6D-4370-8B55-CE53861A19BE}">
      <dgm:prSet/>
      <dgm:spPr/>
      <dgm:t>
        <a:bodyPr/>
        <a:lstStyle/>
        <a:p>
          <a:pPr algn="ctr"/>
          <a:endParaRPr lang="en-US"/>
        </a:p>
      </dgm:t>
    </dgm:pt>
    <dgm:pt modelId="{494FC4C0-2EAD-45BF-B3B4-EF8121092DA5}" type="sibTrans" cxnId="{EE1C7AEF-2B6D-4370-8B55-CE53861A19BE}">
      <dgm:prSet/>
      <dgm:spPr/>
      <dgm:t>
        <a:bodyPr/>
        <a:lstStyle/>
        <a:p>
          <a:pPr algn="ctr"/>
          <a:endParaRPr lang="en-US"/>
        </a:p>
      </dgm:t>
    </dgm:pt>
    <dgm:pt modelId="{5AA1FEA5-15EF-41B4-9095-28DDE157ECC9}">
      <dgm:prSet phldrT="[Text]"/>
      <dgm:spPr/>
      <dgm:t>
        <a:bodyPr/>
        <a:lstStyle/>
        <a:p>
          <a:pPr algn="ctr" rtl="1"/>
          <a:r>
            <a:rPr lang="fa-IR" dirty="0">
              <a:solidFill>
                <a:schemeClr val="bg1"/>
              </a:solidFill>
              <a:cs typeface="B Nazanin" pitchFamily="2" charset="-78"/>
            </a:rPr>
            <a:t>لایه عصب بینایی: تبدیل لگاریتمی مقادیر شدت روشنایی و کم کردن میانگین سطح روشنایی تکه تصویر از آن</a:t>
          </a:r>
          <a:endParaRPr lang="en-US" dirty="0">
            <a:solidFill>
              <a:schemeClr val="bg1"/>
            </a:solidFill>
            <a:cs typeface="B Nazanin" pitchFamily="2" charset="-78"/>
          </a:endParaRPr>
        </a:p>
      </dgm:t>
    </dgm:pt>
    <dgm:pt modelId="{B406E4A1-EF81-4EFB-B963-A51A762F7D8E}" type="parTrans" cxnId="{7D997591-176B-422F-A32E-CF0BBB7538D7}">
      <dgm:prSet/>
      <dgm:spPr/>
      <dgm:t>
        <a:bodyPr/>
        <a:lstStyle/>
        <a:p>
          <a:endParaRPr lang="en-US"/>
        </a:p>
      </dgm:t>
    </dgm:pt>
    <dgm:pt modelId="{13B3B673-C421-49E3-AACB-586F17E16071}" type="sibTrans" cxnId="{7D997591-176B-422F-A32E-CF0BBB7538D7}">
      <dgm:prSet/>
      <dgm:spPr/>
      <dgm:t>
        <a:bodyPr/>
        <a:lstStyle/>
        <a:p>
          <a:endParaRPr lang="en-US"/>
        </a:p>
      </dgm:t>
    </dgm:pt>
    <dgm:pt modelId="{9C094CEE-AF9C-4BE8-B8B9-A9CE0A7B1863}" type="pres">
      <dgm:prSet presAssocID="{1CC2D87D-A80D-40CB-AA70-26EC9340CEF9}" presName="Name0" presStyleCnt="0">
        <dgm:presLayoutVars>
          <dgm:dir/>
          <dgm:animLvl val="lvl"/>
          <dgm:resizeHandles val="exact"/>
        </dgm:presLayoutVars>
      </dgm:prSet>
      <dgm:spPr/>
    </dgm:pt>
    <dgm:pt modelId="{BA91F04E-EA2E-4C8F-8601-C07B6D24ADA4}" type="pres">
      <dgm:prSet presAssocID="{AF47F973-D465-4545-AC7A-AE650A15DAFB}" presName="Name8" presStyleCnt="0"/>
      <dgm:spPr/>
    </dgm:pt>
    <dgm:pt modelId="{05309872-63C8-412B-9308-84AD48445477}" type="pres">
      <dgm:prSet presAssocID="{AF47F973-D465-4545-AC7A-AE650A15DAFB}" presName="level" presStyleLbl="node1" presStyleIdx="0" presStyleCnt="4">
        <dgm:presLayoutVars>
          <dgm:chMax val="1"/>
          <dgm:bulletEnabled val="1"/>
        </dgm:presLayoutVars>
      </dgm:prSet>
      <dgm:spPr/>
      <dgm:t>
        <a:bodyPr/>
        <a:lstStyle/>
        <a:p>
          <a:endParaRPr lang="en-US"/>
        </a:p>
      </dgm:t>
    </dgm:pt>
    <dgm:pt modelId="{F97593A5-1205-4035-8856-B26EBC9C0BFF}" type="pres">
      <dgm:prSet presAssocID="{AF47F973-D465-4545-AC7A-AE650A15DAFB}" presName="levelTx" presStyleLbl="revTx" presStyleIdx="0" presStyleCnt="0">
        <dgm:presLayoutVars>
          <dgm:chMax val="1"/>
          <dgm:bulletEnabled val="1"/>
        </dgm:presLayoutVars>
      </dgm:prSet>
      <dgm:spPr/>
      <dgm:t>
        <a:bodyPr/>
        <a:lstStyle/>
        <a:p>
          <a:endParaRPr lang="en-US"/>
        </a:p>
      </dgm:t>
    </dgm:pt>
    <dgm:pt modelId="{5446F9B7-C2B5-403D-8983-3E91C8979DC8}" type="pres">
      <dgm:prSet presAssocID="{FFD519E2-2688-4E59-9C87-C3658E02BA73}" presName="Name8" presStyleCnt="0"/>
      <dgm:spPr/>
    </dgm:pt>
    <dgm:pt modelId="{BE345664-46AB-4827-854E-AA21D3785D00}" type="pres">
      <dgm:prSet presAssocID="{FFD519E2-2688-4E59-9C87-C3658E02BA73}" presName="level" presStyleLbl="node1" presStyleIdx="1" presStyleCnt="4">
        <dgm:presLayoutVars>
          <dgm:chMax val="1"/>
          <dgm:bulletEnabled val="1"/>
        </dgm:presLayoutVars>
      </dgm:prSet>
      <dgm:spPr/>
      <dgm:t>
        <a:bodyPr/>
        <a:lstStyle/>
        <a:p>
          <a:endParaRPr lang="en-US"/>
        </a:p>
      </dgm:t>
    </dgm:pt>
    <dgm:pt modelId="{C429BB30-F97C-4967-A64A-1BDECF147021}" type="pres">
      <dgm:prSet presAssocID="{FFD519E2-2688-4E59-9C87-C3658E02BA73}" presName="levelTx" presStyleLbl="revTx" presStyleIdx="0" presStyleCnt="0">
        <dgm:presLayoutVars>
          <dgm:chMax val="1"/>
          <dgm:bulletEnabled val="1"/>
        </dgm:presLayoutVars>
      </dgm:prSet>
      <dgm:spPr/>
      <dgm:t>
        <a:bodyPr/>
        <a:lstStyle/>
        <a:p>
          <a:endParaRPr lang="en-US"/>
        </a:p>
      </dgm:t>
    </dgm:pt>
    <dgm:pt modelId="{9292EF43-3712-4980-B803-03EAFEABD6F7}" type="pres">
      <dgm:prSet presAssocID="{9AE85B94-4947-4E17-AF82-24C5CA6F74CB}" presName="Name8" presStyleCnt="0"/>
      <dgm:spPr/>
    </dgm:pt>
    <dgm:pt modelId="{1603AE7F-70B6-4BD6-9BE5-0408D75779DE}" type="pres">
      <dgm:prSet presAssocID="{9AE85B94-4947-4E17-AF82-24C5CA6F74CB}" presName="level" presStyleLbl="node1" presStyleIdx="2" presStyleCnt="4">
        <dgm:presLayoutVars>
          <dgm:chMax val="1"/>
          <dgm:bulletEnabled val="1"/>
        </dgm:presLayoutVars>
      </dgm:prSet>
      <dgm:spPr/>
      <dgm:t>
        <a:bodyPr/>
        <a:lstStyle/>
        <a:p>
          <a:endParaRPr lang="en-US"/>
        </a:p>
      </dgm:t>
    </dgm:pt>
    <dgm:pt modelId="{270D16AF-273A-48C5-ADC0-52CB8971BA79}" type="pres">
      <dgm:prSet presAssocID="{9AE85B94-4947-4E17-AF82-24C5CA6F74CB}" presName="levelTx" presStyleLbl="revTx" presStyleIdx="0" presStyleCnt="0">
        <dgm:presLayoutVars>
          <dgm:chMax val="1"/>
          <dgm:bulletEnabled val="1"/>
        </dgm:presLayoutVars>
      </dgm:prSet>
      <dgm:spPr/>
      <dgm:t>
        <a:bodyPr/>
        <a:lstStyle/>
        <a:p>
          <a:endParaRPr lang="en-US"/>
        </a:p>
      </dgm:t>
    </dgm:pt>
    <dgm:pt modelId="{16C92784-B887-4A27-B673-E2E769E76556}" type="pres">
      <dgm:prSet presAssocID="{5AA1FEA5-15EF-41B4-9095-28DDE157ECC9}" presName="Name8" presStyleCnt="0"/>
      <dgm:spPr/>
    </dgm:pt>
    <dgm:pt modelId="{BF4DA4A4-6A83-4745-95F3-ED1C3B4CF4F8}" type="pres">
      <dgm:prSet presAssocID="{5AA1FEA5-15EF-41B4-9095-28DDE157ECC9}" presName="level" presStyleLbl="node1" presStyleIdx="3" presStyleCnt="4">
        <dgm:presLayoutVars>
          <dgm:chMax val="1"/>
          <dgm:bulletEnabled val="1"/>
        </dgm:presLayoutVars>
      </dgm:prSet>
      <dgm:spPr/>
      <dgm:t>
        <a:bodyPr/>
        <a:lstStyle/>
        <a:p>
          <a:endParaRPr lang="en-US"/>
        </a:p>
      </dgm:t>
    </dgm:pt>
    <dgm:pt modelId="{91E8A605-A2D5-4404-83F6-760FA5C1377D}" type="pres">
      <dgm:prSet presAssocID="{5AA1FEA5-15EF-41B4-9095-28DDE157ECC9}" presName="levelTx" presStyleLbl="revTx" presStyleIdx="0" presStyleCnt="0">
        <dgm:presLayoutVars>
          <dgm:chMax val="1"/>
          <dgm:bulletEnabled val="1"/>
        </dgm:presLayoutVars>
      </dgm:prSet>
      <dgm:spPr/>
      <dgm:t>
        <a:bodyPr/>
        <a:lstStyle/>
        <a:p>
          <a:endParaRPr lang="en-US"/>
        </a:p>
      </dgm:t>
    </dgm:pt>
  </dgm:ptLst>
  <dgm:cxnLst>
    <dgm:cxn modelId="{7D997591-176B-422F-A32E-CF0BBB7538D7}" srcId="{1CC2D87D-A80D-40CB-AA70-26EC9340CEF9}" destId="{5AA1FEA5-15EF-41B4-9095-28DDE157ECC9}" srcOrd="3" destOrd="0" parTransId="{B406E4A1-EF81-4EFB-B963-A51A762F7D8E}" sibTransId="{13B3B673-C421-49E3-AACB-586F17E16071}"/>
    <dgm:cxn modelId="{0688022A-006B-4C54-90F3-A540A4E2AD85}" type="presOf" srcId="{AF47F973-D465-4545-AC7A-AE650A15DAFB}" destId="{05309872-63C8-412B-9308-84AD48445477}" srcOrd="0" destOrd="0" presId="urn:microsoft.com/office/officeart/2005/8/layout/pyramid1"/>
    <dgm:cxn modelId="{A39C4390-C5AC-4946-A834-59D556B822B3}" srcId="{1CC2D87D-A80D-40CB-AA70-26EC9340CEF9}" destId="{AF47F973-D465-4545-AC7A-AE650A15DAFB}" srcOrd="0" destOrd="0" parTransId="{E2B14579-ABF3-4C5A-932D-0531D47E5FB0}" sibTransId="{1B3DA2C7-8B86-40C2-8CE6-E0FDBA62CB3A}"/>
    <dgm:cxn modelId="{8B31AA71-4DCA-47DC-B99E-95994CE0C31D}" srcId="{1CC2D87D-A80D-40CB-AA70-26EC9340CEF9}" destId="{FFD519E2-2688-4E59-9C87-C3658E02BA73}" srcOrd="1" destOrd="0" parTransId="{D4C30F8B-45E4-441A-88BA-19E172B0C315}" sibTransId="{16AD8DC9-E76C-4ADD-AEB6-F0CF03F0D58F}"/>
    <dgm:cxn modelId="{5D541B14-016C-4DD8-A3DA-89F3E622FD75}" type="presOf" srcId="{FFD519E2-2688-4E59-9C87-C3658E02BA73}" destId="{BE345664-46AB-4827-854E-AA21D3785D00}" srcOrd="0" destOrd="0" presId="urn:microsoft.com/office/officeart/2005/8/layout/pyramid1"/>
    <dgm:cxn modelId="{E36CC65A-9B59-4686-9514-3C2E3D0D82D2}" type="presOf" srcId="{5AA1FEA5-15EF-41B4-9095-28DDE157ECC9}" destId="{BF4DA4A4-6A83-4745-95F3-ED1C3B4CF4F8}" srcOrd="0" destOrd="0" presId="urn:microsoft.com/office/officeart/2005/8/layout/pyramid1"/>
    <dgm:cxn modelId="{0009D4D6-79E7-44E5-AC9F-5F9562A90C6D}" type="presOf" srcId="{5AA1FEA5-15EF-41B4-9095-28DDE157ECC9}" destId="{91E8A605-A2D5-4404-83F6-760FA5C1377D}" srcOrd="1" destOrd="0" presId="urn:microsoft.com/office/officeart/2005/8/layout/pyramid1"/>
    <dgm:cxn modelId="{5B006D51-0B7A-4586-ACD1-7A75785CF46F}" type="presOf" srcId="{9AE85B94-4947-4E17-AF82-24C5CA6F74CB}" destId="{270D16AF-273A-48C5-ADC0-52CB8971BA79}" srcOrd="1" destOrd="0" presId="urn:microsoft.com/office/officeart/2005/8/layout/pyramid1"/>
    <dgm:cxn modelId="{EE1C7AEF-2B6D-4370-8B55-CE53861A19BE}" srcId="{1CC2D87D-A80D-40CB-AA70-26EC9340CEF9}" destId="{9AE85B94-4947-4E17-AF82-24C5CA6F74CB}" srcOrd="2" destOrd="0" parTransId="{757B7712-4DE0-42BC-889E-D95840427F52}" sibTransId="{494FC4C0-2EAD-45BF-B3B4-EF8121092DA5}"/>
    <dgm:cxn modelId="{60C234A7-0CB2-439F-A7A3-E32597A451B9}" type="presOf" srcId="{1CC2D87D-A80D-40CB-AA70-26EC9340CEF9}" destId="{9C094CEE-AF9C-4BE8-B8B9-A9CE0A7B1863}" srcOrd="0" destOrd="0" presId="urn:microsoft.com/office/officeart/2005/8/layout/pyramid1"/>
    <dgm:cxn modelId="{9C62264C-707C-421A-9B7F-0D2686CCBFF5}" type="presOf" srcId="{FFD519E2-2688-4E59-9C87-C3658E02BA73}" destId="{C429BB30-F97C-4967-A64A-1BDECF147021}" srcOrd="1" destOrd="0" presId="urn:microsoft.com/office/officeart/2005/8/layout/pyramid1"/>
    <dgm:cxn modelId="{2CF8DDBE-D759-459D-A48C-30972401C18E}" type="presOf" srcId="{AF47F973-D465-4545-AC7A-AE650A15DAFB}" destId="{F97593A5-1205-4035-8856-B26EBC9C0BFF}" srcOrd="1" destOrd="0" presId="urn:microsoft.com/office/officeart/2005/8/layout/pyramid1"/>
    <dgm:cxn modelId="{4ACB6690-8CEF-492E-84AF-571CCDE2BF1F}" type="presOf" srcId="{9AE85B94-4947-4E17-AF82-24C5CA6F74CB}" destId="{1603AE7F-70B6-4BD6-9BE5-0408D75779DE}" srcOrd="0" destOrd="0" presId="urn:microsoft.com/office/officeart/2005/8/layout/pyramid1"/>
    <dgm:cxn modelId="{69E73475-1D21-4C95-A844-7B528A980F51}" type="presParOf" srcId="{9C094CEE-AF9C-4BE8-B8B9-A9CE0A7B1863}" destId="{BA91F04E-EA2E-4C8F-8601-C07B6D24ADA4}" srcOrd="0" destOrd="0" presId="urn:microsoft.com/office/officeart/2005/8/layout/pyramid1"/>
    <dgm:cxn modelId="{420297D9-559E-47CF-A174-DD2DBF083939}" type="presParOf" srcId="{BA91F04E-EA2E-4C8F-8601-C07B6D24ADA4}" destId="{05309872-63C8-412B-9308-84AD48445477}" srcOrd="0" destOrd="0" presId="urn:microsoft.com/office/officeart/2005/8/layout/pyramid1"/>
    <dgm:cxn modelId="{995BE8F8-2475-4049-B41E-037ED6DA92F1}" type="presParOf" srcId="{BA91F04E-EA2E-4C8F-8601-C07B6D24ADA4}" destId="{F97593A5-1205-4035-8856-B26EBC9C0BFF}" srcOrd="1" destOrd="0" presId="urn:microsoft.com/office/officeart/2005/8/layout/pyramid1"/>
    <dgm:cxn modelId="{7D0C6CD2-1908-4D56-8A62-452C946AB4DA}" type="presParOf" srcId="{9C094CEE-AF9C-4BE8-B8B9-A9CE0A7B1863}" destId="{5446F9B7-C2B5-403D-8983-3E91C8979DC8}" srcOrd="1" destOrd="0" presId="urn:microsoft.com/office/officeart/2005/8/layout/pyramid1"/>
    <dgm:cxn modelId="{6AB9FC53-9094-4C97-888D-AFAFEC11F8D9}" type="presParOf" srcId="{5446F9B7-C2B5-403D-8983-3E91C8979DC8}" destId="{BE345664-46AB-4827-854E-AA21D3785D00}" srcOrd="0" destOrd="0" presId="urn:microsoft.com/office/officeart/2005/8/layout/pyramid1"/>
    <dgm:cxn modelId="{6A56DB23-407F-48B9-A5FE-CACC8D7CD836}" type="presParOf" srcId="{5446F9B7-C2B5-403D-8983-3E91C8979DC8}" destId="{C429BB30-F97C-4967-A64A-1BDECF147021}" srcOrd="1" destOrd="0" presId="urn:microsoft.com/office/officeart/2005/8/layout/pyramid1"/>
    <dgm:cxn modelId="{FC2E57AF-94E1-4608-8213-A9D11905E189}" type="presParOf" srcId="{9C094CEE-AF9C-4BE8-B8B9-A9CE0A7B1863}" destId="{9292EF43-3712-4980-B803-03EAFEABD6F7}" srcOrd="2" destOrd="0" presId="urn:microsoft.com/office/officeart/2005/8/layout/pyramid1"/>
    <dgm:cxn modelId="{EA2D2E41-F445-4C28-B3C0-53061AD06644}" type="presParOf" srcId="{9292EF43-3712-4980-B803-03EAFEABD6F7}" destId="{1603AE7F-70B6-4BD6-9BE5-0408D75779DE}" srcOrd="0" destOrd="0" presId="urn:microsoft.com/office/officeart/2005/8/layout/pyramid1"/>
    <dgm:cxn modelId="{A8C022D9-9A32-4174-B8B9-6089BFAF225C}" type="presParOf" srcId="{9292EF43-3712-4980-B803-03EAFEABD6F7}" destId="{270D16AF-273A-48C5-ADC0-52CB8971BA79}" srcOrd="1" destOrd="0" presId="urn:microsoft.com/office/officeart/2005/8/layout/pyramid1"/>
    <dgm:cxn modelId="{DB0D889A-AE79-46B1-A952-A0E82BA430E2}" type="presParOf" srcId="{9C094CEE-AF9C-4BE8-B8B9-A9CE0A7B1863}" destId="{16C92784-B887-4A27-B673-E2E769E76556}" srcOrd="3" destOrd="0" presId="urn:microsoft.com/office/officeart/2005/8/layout/pyramid1"/>
    <dgm:cxn modelId="{44508C4A-6F13-4FB4-94A7-2C1EF43A40AC}" type="presParOf" srcId="{16C92784-B887-4A27-B673-E2E769E76556}" destId="{BF4DA4A4-6A83-4745-95F3-ED1C3B4CF4F8}" srcOrd="0" destOrd="0" presId="urn:microsoft.com/office/officeart/2005/8/layout/pyramid1"/>
    <dgm:cxn modelId="{E20F399A-096B-4117-A597-F759960D0350}" type="presParOf" srcId="{16C92784-B887-4A27-B673-E2E769E76556}" destId="{91E8A605-A2D5-4404-83F6-760FA5C1377D}"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E58F49-2989-4448-A1CE-06980A8215D2}"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71D0D60-34AF-4060-B2F6-67EC341884BB}">
      <dgm:prSet phldrT="[Text]"/>
      <dgm:spPr/>
      <dgm:t>
        <a:bodyPr/>
        <a:lstStyle/>
        <a:p>
          <a:pPr algn="ctr"/>
          <a:r>
            <a:rPr lang="fa-IR" b="1" dirty="0" smtClean="0">
              <a:latin typeface="Times New Roman" pitchFamily="18" charset="0"/>
              <a:cs typeface="Times New Roman" pitchFamily="18" charset="0"/>
            </a:rPr>
            <a:t>تصویر ورودی</a:t>
          </a:r>
          <a:endParaRPr lang="en-US" b="1" dirty="0">
            <a:latin typeface="Times New Roman" pitchFamily="18" charset="0"/>
            <a:cs typeface="Times New Roman" pitchFamily="18" charset="0"/>
          </a:endParaRPr>
        </a:p>
      </dgm:t>
    </dgm:pt>
    <dgm:pt modelId="{4F23097E-C3CC-4501-9C2E-F7252766BCAC}" type="parTrans" cxnId="{AA332B58-C0D8-4503-8ACF-22362D2B87D5}">
      <dgm:prSet/>
      <dgm:spPr/>
      <dgm:t>
        <a:bodyPr/>
        <a:lstStyle/>
        <a:p>
          <a:pPr algn="ctr"/>
          <a:endParaRPr lang="en-US">
            <a:latin typeface="Times New Roman" pitchFamily="18" charset="0"/>
            <a:cs typeface="Times New Roman" pitchFamily="18" charset="0"/>
          </a:endParaRPr>
        </a:p>
      </dgm:t>
    </dgm:pt>
    <dgm:pt modelId="{C73C9596-727C-4B9F-893D-497FB0EE3074}" type="sibTrans" cxnId="{AA332B58-C0D8-4503-8ACF-22362D2B87D5}">
      <dgm:prSet/>
      <dgm:spPr/>
      <dgm:t>
        <a:bodyPr/>
        <a:lstStyle/>
        <a:p>
          <a:pPr algn="ctr"/>
          <a:endParaRPr lang="en-US">
            <a:latin typeface="Times New Roman" pitchFamily="18" charset="0"/>
            <a:cs typeface="Times New Roman" pitchFamily="18" charset="0"/>
          </a:endParaRPr>
        </a:p>
      </dgm:t>
    </dgm:pt>
    <dgm:pt modelId="{37F3063F-3A44-45DF-BECC-D367CA1D147A}">
      <dgm:prSet phldrT="[Text]"/>
      <dgm:spPr/>
      <dgm:t>
        <a:bodyPr/>
        <a:lstStyle/>
        <a:p>
          <a:pPr algn="ctr"/>
          <a:r>
            <a:rPr lang="fa-IR" b="1" dirty="0" smtClean="0">
              <a:latin typeface="Times New Roman" pitchFamily="18" charset="0"/>
              <a:cs typeface="Times New Roman" pitchFamily="18" charset="0"/>
            </a:rPr>
            <a:t>تبدیلات دامنه</a:t>
          </a:r>
        </a:p>
        <a:p>
          <a:pPr algn="ctr"/>
          <a:r>
            <a:rPr lang="fa-IR" dirty="0" smtClean="0">
              <a:latin typeface="Times New Roman" pitchFamily="18" charset="0"/>
              <a:cs typeface="Times New Roman" pitchFamily="18" charset="0"/>
            </a:rPr>
            <a:t>(پیش پردازش، استخراج ویژگی، انتخاب ویژگی)</a:t>
          </a:r>
          <a:endParaRPr lang="en-US" dirty="0">
            <a:latin typeface="Times New Roman" pitchFamily="18" charset="0"/>
            <a:cs typeface="Times New Roman" pitchFamily="18" charset="0"/>
          </a:endParaRPr>
        </a:p>
      </dgm:t>
    </dgm:pt>
    <dgm:pt modelId="{BBD96FB2-86AD-4FA2-A29E-02FC3DF3CC5E}" type="parTrans" cxnId="{FF112EB5-9D2D-4B96-9062-523A8ED58705}">
      <dgm:prSet/>
      <dgm:spPr/>
      <dgm:t>
        <a:bodyPr/>
        <a:lstStyle/>
        <a:p>
          <a:pPr algn="ctr"/>
          <a:endParaRPr lang="en-US">
            <a:latin typeface="Times New Roman" pitchFamily="18" charset="0"/>
            <a:cs typeface="Times New Roman" pitchFamily="18" charset="0"/>
          </a:endParaRPr>
        </a:p>
      </dgm:t>
    </dgm:pt>
    <dgm:pt modelId="{6615E77C-2175-4816-9EA4-DB5A178AFFD2}" type="sibTrans" cxnId="{FF112EB5-9D2D-4B96-9062-523A8ED58705}">
      <dgm:prSet/>
      <dgm:spPr/>
      <dgm:t>
        <a:bodyPr/>
        <a:lstStyle/>
        <a:p>
          <a:pPr algn="ctr"/>
          <a:endParaRPr lang="en-US">
            <a:latin typeface="Times New Roman" pitchFamily="18" charset="0"/>
            <a:cs typeface="Times New Roman" pitchFamily="18" charset="0"/>
          </a:endParaRPr>
        </a:p>
      </dgm:t>
    </dgm:pt>
    <dgm:pt modelId="{11469B08-912F-42A7-B574-9D2CA197B820}">
      <dgm:prSet phldrT="[Text]"/>
      <dgm:spPr/>
      <dgm:t>
        <a:bodyPr/>
        <a:lstStyle/>
        <a:p>
          <a:pPr algn="ctr"/>
          <a:r>
            <a:rPr lang="fa-IR" b="1" dirty="0" smtClean="0">
              <a:latin typeface="Times New Roman" pitchFamily="18" charset="0"/>
              <a:cs typeface="Times New Roman" pitchFamily="18" charset="0"/>
            </a:rPr>
            <a:t>شئ رسته بندی شده</a:t>
          </a:r>
          <a:endParaRPr lang="en-US" b="1" dirty="0">
            <a:latin typeface="Times New Roman" pitchFamily="18" charset="0"/>
            <a:cs typeface="Times New Roman" pitchFamily="18" charset="0"/>
          </a:endParaRPr>
        </a:p>
      </dgm:t>
    </dgm:pt>
    <dgm:pt modelId="{A678B3B1-038D-4F6E-B154-66DCE9AF193C}" type="parTrans" cxnId="{076F6254-92B9-4FC0-8879-A9E283392441}">
      <dgm:prSet/>
      <dgm:spPr/>
      <dgm:t>
        <a:bodyPr/>
        <a:lstStyle/>
        <a:p>
          <a:pPr algn="ctr"/>
          <a:endParaRPr lang="en-US">
            <a:latin typeface="Times New Roman" pitchFamily="18" charset="0"/>
            <a:cs typeface="Times New Roman" pitchFamily="18" charset="0"/>
          </a:endParaRPr>
        </a:p>
      </dgm:t>
    </dgm:pt>
    <dgm:pt modelId="{6CCB6F66-D24F-4D1C-A1CF-7D1F49EFDB5F}" type="sibTrans" cxnId="{076F6254-92B9-4FC0-8879-A9E283392441}">
      <dgm:prSet/>
      <dgm:spPr/>
      <dgm:t>
        <a:bodyPr/>
        <a:lstStyle/>
        <a:p>
          <a:pPr algn="ctr"/>
          <a:endParaRPr lang="en-US">
            <a:latin typeface="Times New Roman" pitchFamily="18" charset="0"/>
            <a:cs typeface="Times New Roman" pitchFamily="18" charset="0"/>
          </a:endParaRPr>
        </a:p>
      </dgm:t>
    </dgm:pt>
    <dgm:pt modelId="{81F7B050-70A3-4F45-879D-6F2D797402BB}" type="pres">
      <dgm:prSet presAssocID="{13E58F49-2989-4448-A1CE-06980A8215D2}" presName="outerComposite" presStyleCnt="0">
        <dgm:presLayoutVars>
          <dgm:chMax val="5"/>
          <dgm:dir/>
          <dgm:resizeHandles val="exact"/>
        </dgm:presLayoutVars>
      </dgm:prSet>
      <dgm:spPr/>
      <dgm:t>
        <a:bodyPr/>
        <a:lstStyle/>
        <a:p>
          <a:endParaRPr lang="en-US"/>
        </a:p>
      </dgm:t>
    </dgm:pt>
    <dgm:pt modelId="{C1B12A17-41BD-41F9-809F-07E5966C206E}" type="pres">
      <dgm:prSet presAssocID="{13E58F49-2989-4448-A1CE-06980A8215D2}" presName="dummyMaxCanvas" presStyleCnt="0">
        <dgm:presLayoutVars/>
      </dgm:prSet>
      <dgm:spPr/>
    </dgm:pt>
    <dgm:pt modelId="{C1DB2012-EF10-45E7-A2B6-F5C1319F9D37}" type="pres">
      <dgm:prSet presAssocID="{13E58F49-2989-4448-A1CE-06980A8215D2}" presName="ThreeNodes_1" presStyleLbl="node1" presStyleIdx="0" presStyleCnt="3">
        <dgm:presLayoutVars>
          <dgm:bulletEnabled val="1"/>
        </dgm:presLayoutVars>
      </dgm:prSet>
      <dgm:spPr/>
      <dgm:t>
        <a:bodyPr/>
        <a:lstStyle/>
        <a:p>
          <a:endParaRPr lang="en-US"/>
        </a:p>
      </dgm:t>
    </dgm:pt>
    <dgm:pt modelId="{999377CA-2CDD-438D-9561-D294E0EE1D99}" type="pres">
      <dgm:prSet presAssocID="{13E58F49-2989-4448-A1CE-06980A8215D2}" presName="ThreeNodes_2" presStyleLbl="node1" presStyleIdx="1" presStyleCnt="3">
        <dgm:presLayoutVars>
          <dgm:bulletEnabled val="1"/>
        </dgm:presLayoutVars>
      </dgm:prSet>
      <dgm:spPr/>
      <dgm:t>
        <a:bodyPr/>
        <a:lstStyle/>
        <a:p>
          <a:endParaRPr lang="en-US"/>
        </a:p>
      </dgm:t>
    </dgm:pt>
    <dgm:pt modelId="{DF45C00C-4A15-4D2B-847B-A0B7D94F25E7}" type="pres">
      <dgm:prSet presAssocID="{13E58F49-2989-4448-A1CE-06980A8215D2}" presName="ThreeNodes_3" presStyleLbl="node1" presStyleIdx="2" presStyleCnt="3">
        <dgm:presLayoutVars>
          <dgm:bulletEnabled val="1"/>
        </dgm:presLayoutVars>
      </dgm:prSet>
      <dgm:spPr/>
      <dgm:t>
        <a:bodyPr/>
        <a:lstStyle/>
        <a:p>
          <a:endParaRPr lang="en-US"/>
        </a:p>
      </dgm:t>
    </dgm:pt>
    <dgm:pt modelId="{6B6448EE-5142-4420-B02C-B62C313B0C6E}" type="pres">
      <dgm:prSet presAssocID="{13E58F49-2989-4448-A1CE-06980A8215D2}" presName="ThreeConn_1-2" presStyleLbl="fgAccFollowNode1" presStyleIdx="0" presStyleCnt="2">
        <dgm:presLayoutVars>
          <dgm:bulletEnabled val="1"/>
        </dgm:presLayoutVars>
      </dgm:prSet>
      <dgm:spPr/>
      <dgm:t>
        <a:bodyPr/>
        <a:lstStyle/>
        <a:p>
          <a:endParaRPr lang="en-US"/>
        </a:p>
      </dgm:t>
    </dgm:pt>
    <dgm:pt modelId="{44B1C6A6-5FE0-4B13-91FF-28CB8D40B26F}" type="pres">
      <dgm:prSet presAssocID="{13E58F49-2989-4448-A1CE-06980A8215D2}" presName="ThreeConn_2-3" presStyleLbl="fgAccFollowNode1" presStyleIdx="1" presStyleCnt="2">
        <dgm:presLayoutVars>
          <dgm:bulletEnabled val="1"/>
        </dgm:presLayoutVars>
      </dgm:prSet>
      <dgm:spPr/>
      <dgm:t>
        <a:bodyPr/>
        <a:lstStyle/>
        <a:p>
          <a:endParaRPr lang="en-US"/>
        </a:p>
      </dgm:t>
    </dgm:pt>
    <dgm:pt modelId="{BB009003-A232-4307-92E6-7DD70CCECF80}" type="pres">
      <dgm:prSet presAssocID="{13E58F49-2989-4448-A1CE-06980A8215D2}" presName="ThreeNodes_1_text" presStyleLbl="node1" presStyleIdx="2" presStyleCnt="3">
        <dgm:presLayoutVars>
          <dgm:bulletEnabled val="1"/>
        </dgm:presLayoutVars>
      </dgm:prSet>
      <dgm:spPr/>
      <dgm:t>
        <a:bodyPr/>
        <a:lstStyle/>
        <a:p>
          <a:endParaRPr lang="en-US"/>
        </a:p>
      </dgm:t>
    </dgm:pt>
    <dgm:pt modelId="{B8BB74E6-EF8C-4227-ABCF-6C351EF4F7A2}" type="pres">
      <dgm:prSet presAssocID="{13E58F49-2989-4448-A1CE-06980A8215D2}" presName="ThreeNodes_2_text" presStyleLbl="node1" presStyleIdx="2" presStyleCnt="3">
        <dgm:presLayoutVars>
          <dgm:bulletEnabled val="1"/>
        </dgm:presLayoutVars>
      </dgm:prSet>
      <dgm:spPr/>
      <dgm:t>
        <a:bodyPr/>
        <a:lstStyle/>
        <a:p>
          <a:endParaRPr lang="en-US"/>
        </a:p>
      </dgm:t>
    </dgm:pt>
    <dgm:pt modelId="{749A3665-A163-49BA-B3D0-1288AFB92759}" type="pres">
      <dgm:prSet presAssocID="{13E58F49-2989-4448-A1CE-06980A8215D2}" presName="ThreeNodes_3_text" presStyleLbl="node1" presStyleIdx="2" presStyleCnt="3">
        <dgm:presLayoutVars>
          <dgm:bulletEnabled val="1"/>
        </dgm:presLayoutVars>
      </dgm:prSet>
      <dgm:spPr/>
      <dgm:t>
        <a:bodyPr/>
        <a:lstStyle/>
        <a:p>
          <a:endParaRPr lang="en-US"/>
        </a:p>
      </dgm:t>
    </dgm:pt>
  </dgm:ptLst>
  <dgm:cxnLst>
    <dgm:cxn modelId="{B862C4E8-8E29-4C91-8F5B-BB779055C2AF}" type="presOf" srcId="{C73C9596-727C-4B9F-893D-497FB0EE3074}" destId="{6B6448EE-5142-4420-B02C-B62C313B0C6E}" srcOrd="0" destOrd="0" presId="urn:microsoft.com/office/officeart/2005/8/layout/vProcess5"/>
    <dgm:cxn modelId="{BFFC5AD9-5889-4DDA-9513-DD552F39BFBA}" type="presOf" srcId="{37F3063F-3A44-45DF-BECC-D367CA1D147A}" destId="{999377CA-2CDD-438D-9561-D294E0EE1D99}" srcOrd="0" destOrd="0" presId="urn:microsoft.com/office/officeart/2005/8/layout/vProcess5"/>
    <dgm:cxn modelId="{D8715858-CC63-4AD5-B79E-1FFE10FE8948}" type="presOf" srcId="{971D0D60-34AF-4060-B2F6-67EC341884BB}" destId="{BB009003-A232-4307-92E6-7DD70CCECF80}" srcOrd="1" destOrd="0" presId="urn:microsoft.com/office/officeart/2005/8/layout/vProcess5"/>
    <dgm:cxn modelId="{076F6254-92B9-4FC0-8879-A9E283392441}" srcId="{13E58F49-2989-4448-A1CE-06980A8215D2}" destId="{11469B08-912F-42A7-B574-9D2CA197B820}" srcOrd="2" destOrd="0" parTransId="{A678B3B1-038D-4F6E-B154-66DCE9AF193C}" sibTransId="{6CCB6F66-D24F-4D1C-A1CF-7D1F49EFDB5F}"/>
    <dgm:cxn modelId="{8346380E-7D50-4FF7-94DF-ECB6E76F30BC}" type="presOf" srcId="{6615E77C-2175-4816-9EA4-DB5A178AFFD2}" destId="{44B1C6A6-5FE0-4B13-91FF-28CB8D40B26F}" srcOrd="0" destOrd="0" presId="urn:microsoft.com/office/officeart/2005/8/layout/vProcess5"/>
    <dgm:cxn modelId="{198160E3-EEE4-442C-9FA7-B40C203D2E8E}" type="presOf" srcId="{971D0D60-34AF-4060-B2F6-67EC341884BB}" destId="{C1DB2012-EF10-45E7-A2B6-F5C1319F9D37}" srcOrd="0" destOrd="0" presId="urn:microsoft.com/office/officeart/2005/8/layout/vProcess5"/>
    <dgm:cxn modelId="{15153568-3918-422C-9B53-424E464CCB96}" type="presOf" srcId="{37F3063F-3A44-45DF-BECC-D367CA1D147A}" destId="{B8BB74E6-EF8C-4227-ABCF-6C351EF4F7A2}" srcOrd="1" destOrd="0" presId="urn:microsoft.com/office/officeart/2005/8/layout/vProcess5"/>
    <dgm:cxn modelId="{0C15E36A-3E81-4EDC-A6DE-222C5B691A1E}" type="presOf" srcId="{13E58F49-2989-4448-A1CE-06980A8215D2}" destId="{81F7B050-70A3-4F45-879D-6F2D797402BB}" srcOrd="0" destOrd="0" presId="urn:microsoft.com/office/officeart/2005/8/layout/vProcess5"/>
    <dgm:cxn modelId="{EDD27C5C-A601-4EB2-9FCC-F085EBA3785D}" type="presOf" srcId="{11469B08-912F-42A7-B574-9D2CA197B820}" destId="{749A3665-A163-49BA-B3D0-1288AFB92759}" srcOrd="1" destOrd="0" presId="urn:microsoft.com/office/officeart/2005/8/layout/vProcess5"/>
    <dgm:cxn modelId="{FF112EB5-9D2D-4B96-9062-523A8ED58705}" srcId="{13E58F49-2989-4448-A1CE-06980A8215D2}" destId="{37F3063F-3A44-45DF-BECC-D367CA1D147A}" srcOrd="1" destOrd="0" parTransId="{BBD96FB2-86AD-4FA2-A29E-02FC3DF3CC5E}" sibTransId="{6615E77C-2175-4816-9EA4-DB5A178AFFD2}"/>
    <dgm:cxn modelId="{1847EE9E-00D0-4883-AF4E-B160C2C64390}" type="presOf" srcId="{11469B08-912F-42A7-B574-9D2CA197B820}" destId="{DF45C00C-4A15-4D2B-847B-A0B7D94F25E7}" srcOrd="0" destOrd="0" presId="urn:microsoft.com/office/officeart/2005/8/layout/vProcess5"/>
    <dgm:cxn modelId="{AA332B58-C0D8-4503-8ACF-22362D2B87D5}" srcId="{13E58F49-2989-4448-A1CE-06980A8215D2}" destId="{971D0D60-34AF-4060-B2F6-67EC341884BB}" srcOrd="0" destOrd="0" parTransId="{4F23097E-C3CC-4501-9C2E-F7252766BCAC}" sibTransId="{C73C9596-727C-4B9F-893D-497FB0EE3074}"/>
    <dgm:cxn modelId="{4961AAC4-A886-4313-814B-5D257F42190A}" type="presParOf" srcId="{81F7B050-70A3-4F45-879D-6F2D797402BB}" destId="{C1B12A17-41BD-41F9-809F-07E5966C206E}" srcOrd="0" destOrd="0" presId="urn:microsoft.com/office/officeart/2005/8/layout/vProcess5"/>
    <dgm:cxn modelId="{7E45F048-84C8-4E00-B5FB-5D0FBCE1EDB0}" type="presParOf" srcId="{81F7B050-70A3-4F45-879D-6F2D797402BB}" destId="{C1DB2012-EF10-45E7-A2B6-F5C1319F9D37}" srcOrd="1" destOrd="0" presId="urn:microsoft.com/office/officeart/2005/8/layout/vProcess5"/>
    <dgm:cxn modelId="{A8813A3C-E407-4A62-9F3A-420E07F156AE}" type="presParOf" srcId="{81F7B050-70A3-4F45-879D-6F2D797402BB}" destId="{999377CA-2CDD-438D-9561-D294E0EE1D99}" srcOrd="2" destOrd="0" presId="urn:microsoft.com/office/officeart/2005/8/layout/vProcess5"/>
    <dgm:cxn modelId="{F895988D-4B0A-49F6-BE16-89E05D7E689D}" type="presParOf" srcId="{81F7B050-70A3-4F45-879D-6F2D797402BB}" destId="{DF45C00C-4A15-4D2B-847B-A0B7D94F25E7}" srcOrd="3" destOrd="0" presId="urn:microsoft.com/office/officeart/2005/8/layout/vProcess5"/>
    <dgm:cxn modelId="{9D7E7DEC-49F1-4204-A14F-4910AB375E74}" type="presParOf" srcId="{81F7B050-70A3-4F45-879D-6F2D797402BB}" destId="{6B6448EE-5142-4420-B02C-B62C313B0C6E}" srcOrd="4" destOrd="0" presId="urn:microsoft.com/office/officeart/2005/8/layout/vProcess5"/>
    <dgm:cxn modelId="{B4AC662A-2E48-4520-92F1-B1F79CF79D95}" type="presParOf" srcId="{81F7B050-70A3-4F45-879D-6F2D797402BB}" destId="{44B1C6A6-5FE0-4B13-91FF-28CB8D40B26F}" srcOrd="5" destOrd="0" presId="urn:microsoft.com/office/officeart/2005/8/layout/vProcess5"/>
    <dgm:cxn modelId="{52324F14-5CD7-4AB5-B8ED-4FD9AA144A5D}" type="presParOf" srcId="{81F7B050-70A3-4F45-879D-6F2D797402BB}" destId="{BB009003-A232-4307-92E6-7DD70CCECF80}" srcOrd="6" destOrd="0" presId="urn:microsoft.com/office/officeart/2005/8/layout/vProcess5"/>
    <dgm:cxn modelId="{D93DA36B-BCB6-47AA-80A5-BCCCA8A614DB}" type="presParOf" srcId="{81F7B050-70A3-4F45-879D-6F2D797402BB}" destId="{B8BB74E6-EF8C-4227-ABCF-6C351EF4F7A2}" srcOrd="7" destOrd="0" presId="urn:microsoft.com/office/officeart/2005/8/layout/vProcess5"/>
    <dgm:cxn modelId="{D8A74AF0-13AA-474C-A337-535E9C6123AF}" type="presParOf" srcId="{81F7B050-70A3-4F45-879D-6F2D797402BB}" destId="{749A3665-A163-49BA-B3D0-1288AFB92759}"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515A8F6-0DCC-4938-8F9C-6AF278B6D7AB}">
      <dsp:nvSpPr>
        <dsp:cNvPr id="0" name=""/>
        <dsp:cNvSpPr/>
      </dsp:nvSpPr>
      <dsp:spPr>
        <a:xfrm>
          <a:off x="668654" y="0"/>
          <a:ext cx="7578090" cy="4191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85F0C9-2F12-487A-9697-D62618FF72F8}">
      <dsp:nvSpPr>
        <dsp:cNvPr id="0" name=""/>
        <dsp:cNvSpPr/>
      </dsp:nvSpPr>
      <dsp:spPr>
        <a:xfrm>
          <a:off x="5509" y="1257299"/>
          <a:ext cx="1359089" cy="167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1">
            <a:lnSpc>
              <a:spcPct val="90000"/>
            </a:lnSpc>
            <a:spcBef>
              <a:spcPct val="0"/>
            </a:spcBef>
            <a:spcAft>
              <a:spcPct val="35000"/>
            </a:spcAft>
          </a:pPr>
          <a:r>
            <a:rPr kumimoji="0" lang="fa-IR" sz="3400" b="1"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عصب بینایی</a:t>
          </a:r>
          <a:endParaRPr lang="en-US" sz="3400" b="1" kern="1200" dirty="0">
            <a:solidFill>
              <a:schemeClr val="tx1"/>
            </a:solidFill>
            <a:latin typeface="Times New Roman" pitchFamily="18" charset="0"/>
            <a:cs typeface="Times New Roman" pitchFamily="18" charset="0"/>
          </a:endParaRPr>
        </a:p>
      </dsp:txBody>
      <dsp:txXfrm>
        <a:off x="5509" y="1257299"/>
        <a:ext cx="1359089" cy="1676400"/>
      </dsp:txXfrm>
    </dsp:sp>
    <dsp:sp modelId="{2EBA2721-76C3-442E-A42D-AF07775CCDB8}">
      <dsp:nvSpPr>
        <dsp:cNvPr id="0" name=""/>
        <dsp:cNvSpPr/>
      </dsp:nvSpPr>
      <dsp:spPr>
        <a:xfrm>
          <a:off x="1514567" y="1257299"/>
          <a:ext cx="1359089" cy="167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dirty="0" smtClean="0">
              <a:latin typeface="Times New Roman" pitchFamily="18" charset="0"/>
              <a:cs typeface="Times New Roman" pitchFamily="18" charset="0"/>
            </a:rPr>
            <a:t>LGN</a:t>
          </a:r>
          <a:endParaRPr lang="en-US" sz="3400" b="1" kern="1200" dirty="0">
            <a:latin typeface="Times New Roman" pitchFamily="18" charset="0"/>
            <a:cs typeface="Times New Roman" pitchFamily="18" charset="0"/>
          </a:endParaRPr>
        </a:p>
      </dsp:txBody>
      <dsp:txXfrm>
        <a:off x="1514567" y="1257299"/>
        <a:ext cx="1359089" cy="1676400"/>
      </dsp:txXfrm>
    </dsp:sp>
    <dsp:sp modelId="{86C9B749-DA88-4F1B-9DDC-49B16D0FFA47}">
      <dsp:nvSpPr>
        <dsp:cNvPr id="0" name=""/>
        <dsp:cNvSpPr/>
      </dsp:nvSpPr>
      <dsp:spPr>
        <a:xfrm>
          <a:off x="3023626" y="1257299"/>
          <a:ext cx="1359089" cy="167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dirty="0" smtClean="0">
              <a:latin typeface="Times New Roman" pitchFamily="18" charset="0"/>
              <a:cs typeface="Times New Roman" pitchFamily="18" charset="0"/>
            </a:rPr>
            <a:t>V1</a:t>
          </a:r>
          <a:endParaRPr lang="en-US" sz="3400" b="1" kern="1200" dirty="0">
            <a:latin typeface="Times New Roman" pitchFamily="18" charset="0"/>
            <a:cs typeface="Times New Roman" pitchFamily="18" charset="0"/>
          </a:endParaRPr>
        </a:p>
      </dsp:txBody>
      <dsp:txXfrm>
        <a:off x="3023626" y="1257299"/>
        <a:ext cx="1359089" cy="1676400"/>
      </dsp:txXfrm>
    </dsp:sp>
    <dsp:sp modelId="{F403550C-EB53-45FF-8B0A-5CC0F47A4D86}">
      <dsp:nvSpPr>
        <dsp:cNvPr id="0" name=""/>
        <dsp:cNvSpPr/>
      </dsp:nvSpPr>
      <dsp:spPr>
        <a:xfrm>
          <a:off x="4532684" y="1257299"/>
          <a:ext cx="1359089" cy="167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1">
            <a:lnSpc>
              <a:spcPct val="90000"/>
            </a:lnSpc>
            <a:spcBef>
              <a:spcPct val="0"/>
            </a:spcBef>
            <a:spcAft>
              <a:spcPct val="35000"/>
            </a:spcAft>
          </a:pPr>
          <a:r>
            <a:rPr lang="en-US" sz="3400" b="1" kern="1200" dirty="0" smtClean="0">
              <a:latin typeface="Times New Roman" pitchFamily="18" charset="0"/>
              <a:cs typeface="Times New Roman" pitchFamily="18" charset="0"/>
            </a:rPr>
            <a:t>V2</a:t>
          </a:r>
          <a:endParaRPr lang="en-US" sz="3400" b="1" kern="1200" dirty="0">
            <a:latin typeface="Times New Roman" pitchFamily="18" charset="0"/>
            <a:cs typeface="Times New Roman" pitchFamily="18" charset="0"/>
          </a:endParaRPr>
        </a:p>
      </dsp:txBody>
      <dsp:txXfrm>
        <a:off x="4532684" y="1257299"/>
        <a:ext cx="1359089" cy="1676400"/>
      </dsp:txXfrm>
    </dsp:sp>
    <dsp:sp modelId="{F9D9D43F-96B7-43D5-B6DC-CCB33C8DFA6A}">
      <dsp:nvSpPr>
        <dsp:cNvPr id="0" name=""/>
        <dsp:cNvSpPr/>
      </dsp:nvSpPr>
      <dsp:spPr>
        <a:xfrm>
          <a:off x="6041742" y="1257299"/>
          <a:ext cx="1359089" cy="167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1">
            <a:lnSpc>
              <a:spcPct val="90000"/>
            </a:lnSpc>
            <a:spcBef>
              <a:spcPct val="0"/>
            </a:spcBef>
            <a:spcAft>
              <a:spcPct val="35000"/>
            </a:spcAft>
          </a:pPr>
          <a:r>
            <a:rPr lang="en-US" sz="3400" b="1" kern="1200" dirty="0" smtClean="0">
              <a:latin typeface="Times New Roman" pitchFamily="18" charset="0"/>
              <a:cs typeface="Times New Roman" pitchFamily="18" charset="0"/>
            </a:rPr>
            <a:t>V4</a:t>
          </a:r>
          <a:endParaRPr lang="en-US" sz="3400" b="1" kern="1200" dirty="0">
            <a:latin typeface="Times New Roman" pitchFamily="18" charset="0"/>
            <a:cs typeface="Times New Roman" pitchFamily="18" charset="0"/>
          </a:endParaRPr>
        </a:p>
      </dsp:txBody>
      <dsp:txXfrm>
        <a:off x="6041742" y="1257299"/>
        <a:ext cx="1359089" cy="1676400"/>
      </dsp:txXfrm>
    </dsp:sp>
    <dsp:sp modelId="{27C5E30F-EABA-43CC-BCAC-10E8DC8EF851}">
      <dsp:nvSpPr>
        <dsp:cNvPr id="0" name=""/>
        <dsp:cNvSpPr/>
      </dsp:nvSpPr>
      <dsp:spPr>
        <a:xfrm>
          <a:off x="7550800" y="1257299"/>
          <a:ext cx="1359089" cy="1676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rtl="1">
            <a:lnSpc>
              <a:spcPct val="90000"/>
            </a:lnSpc>
            <a:spcBef>
              <a:spcPct val="0"/>
            </a:spcBef>
            <a:spcAft>
              <a:spcPct val="35000"/>
            </a:spcAft>
          </a:pPr>
          <a:r>
            <a:rPr lang="en-US" sz="3400" b="1" kern="1200" dirty="0" smtClean="0">
              <a:latin typeface="Times New Roman" pitchFamily="18" charset="0"/>
              <a:cs typeface="Times New Roman" pitchFamily="18" charset="0"/>
            </a:rPr>
            <a:t>IT</a:t>
          </a:r>
          <a:endParaRPr lang="en-US" sz="3400" b="1" kern="1200" dirty="0">
            <a:latin typeface="Times New Roman" pitchFamily="18" charset="0"/>
            <a:cs typeface="Times New Roman" pitchFamily="18" charset="0"/>
          </a:endParaRPr>
        </a:p>
      </dsp:txBody>
      <dsp:txXfrm>
        <a:off x="7550800" y="1257299"/>
        <a:ext cx="1359089" cy="16764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7043D48-1AE8-43AB-A0BD-52136B2D62A7}">
      <dsp:nvSpPr>
        <dsp:cNvPr id="0" name=""/>
        <dsp:cNvSpPr/>
      </dsp:nvSpPr>
      <dsp:spPr>
        <a:xfrm>
          <a:off x="4898862" y="1303932"/>
          <a:ext cx="2475309" cy="2475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r>
            <a:rPr lang="fa-IR" sz="4700" kern="1200" dirty="0" smtClean="0">
              <a:latin typeface="Times New Roman" pitchFamily="18" charset="0"/>
              <a:cs typeface="Times New Roman" pitchFamily="18" charset="0"/>
            </a:rPr>
            <a:t>مشاهده آمارگان توأم ”مشکوک“</a:t>
          </a:r>
          <a:endParaRPr lang="en-US" sz="4700" kern="1200" dirty="0">
            <a:latin typeface="Times New Roman" pitchFamily="18" charset="0"/>
            <a:cs typeface="Times New Roman" pitchFamily="18" charset="0"/>
          </a:endParaRPr>
        </a:p>
      </dsp:txBody>
      <dsp:txXfrm>
        <a:off x="4898862" y="1303932"/>
        <a:ext cx="2475309" cy="2475309"/>
      </dsp:txXfrm>
    </dsp:sp>
    <dsp:sp modelId="{377CB66D-ECB6-42EF-BA3A-61DDF315ADB5}">
      <dsp:nvSpPr>
        <dsp:cNvPr id="0" name=""/>
        <dsp:cNvSpPr/>
      </dsp:nvSpPr>
      <dsp:spPr>
        <a:xfrm>
          <a:off x="1570173" y="-3038"/>
          <a:ext cx="5089252" cy="5089252"/>
        </a:xfrm>
        <a:prstGeom prst="circularArrow">
          <a:avLst>
            <a:gd name="adj1" fmla="val 9484"/>
            <a:gd name="adj2" fmla="val 685102"/>
            <a:gd name="adj3" fmla="val 7850060"/>
            <a:gd name="adj4" fmla="val 2264838"/>
            <a:gd name="adj5" fmla="val 1106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4FA614-8009-4C34-A27F-7D0BDC36FE2C}">
      <dsp:nvSpPr>
        <dsp:cNvPr id="0" name=""/>
        <dsp:cNvSpPr/>
      </dsp:nvSpPr>
      <dsp:spPr>
        <a:xfrm>
          <a:off x="855428" y="1303932"/>
          <a:ext cx="2475309" cy="2475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r>
            <a:rPr lang="fa-IR" sz="4700" kern="1200" dirty="0" smtClean="0">
              <a:latin typeface="Times New Roman" pitchFamily="18" charset="0"/>
              <a:cs typeface="Times New Roman" pitchFamily="18" charset="0"/>
            </a:rPr>
            <a:t>تبدیل به بازنمایی بهینه</a:t>
          </a:r>
          <a:endParaRPr lang="en-US" sz="4700" kern="1200" dirty="0">
            <a:latin typeface="Times New Roman" pitchFamily="18" charset="0"/>
            <a:cs typeface="Times New Roman" pitchFamily="18" charset="0"/>
          </a:endParaRPr>
        </a:p>
      </dsp:txBody>
      <dsp:txXfrm>
        <a:off x="855428" y="1303932"/>
        <a:ext cx="2475309" cy="2475309"/>
      </dsp:txXfrm>
    </dsp:sp>
    <dsp:sp modelId="{3A71DA3A-4355-4C4B-A6CE-4524460296CE}">
      <dsp:nvSpPr>
        <dsp:cNvPr id="0" name=""/>
        <dsp:cNvSpPr/>
      </dsp:nvSpPr>
      <dsp:spPr>
        <a:xfrm>
          <a:off x="1570173" y="-3038"/>
          <a:ext cx="5089252" cy="5089252"/>
        </a:xfrm>
        <a:prstGeom prst="circularArrow">
          <a:avLst>
            <a:gd name="adj1" fmla="val 9484"/>
            <a:gd name="adj2" fmla="val 685102"/>
            <a:gd name="adj3" fmla="val 18650060"/>
            <a:gd name="adj4" fmla="val 13064838"/>
            <a:gd name="adj5" fmla="val 1106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4BC7A54-DFF7-48F7-8CF5-FA74FCC9FC1D}">
      <dsp:nvSpPr>
        <dsp:cNvPr id="0" name=""/>
        <dsp:cNvSpPr/>
      </dsp:nvSpPr>
      <dsp:spPr>
        <a:xfrm>
          <a:off x="1537" y="1419299"/>
          <a:ext cx="2038201" cy="20382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fa-IR" sz="3300" kern="1200" dirty="0" smtClean="0">
              <a:latin typeface="Times New Roman" pitchFamily="18" charset="0"/>
              <a:cs typeface="Times New Roman" pitchFamily="18" charset="0"/>
            </a:rPr>
            <a:t>خاصیت خاصی از نورون</a:t>
          </a:r>
          <a:endParaRPr lang="en-US" sz="3300" kern="1200" dirty="0">
            <a:latin typeface="Times New Roman" pitchFamily="18" charset="0"/>
            <a:cs typeface="Times New Roman" pitchFamily="18" charset="0"/>
          </a:endParaRPr>
        </a:p>
      </dsp:txBody>
      <dsp:txXfrm>
        <a:off x="1537" y="1419299"/>
        <a:ext cx="2038201" cy="2038201"/>
      </dsp:txXfrm>
    </dsp:sp>
    <dsp:sp modelId="{3A5EA082-71A9-4FEF-95D7-483889EEF959}">
      <dsp:nvSpPr>
        <dsp:cNvPr id="0" name=""/>
        <dsp:cNvSpPr/>
      </dsp:nvSpPr>
      <dsp:spPr>
        <a:xfrm>
          <a:off x="2205240" y="1847321"/>
          <a:ext cx="1182156" cy="1182156"/>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205240" y="1847321"/>
        <a:ext cx="1182156" cy="1182156"/>
      </dsp:txXfrm>
    </dsp:sp>
    <dsp:sp modelId="{35BFB67A-CAC7-4BE5-9788-DF33B462F0FE}">
      <dsp:nvSpPr>
        <dsp:cNvPr id="0" name=""/>
        <dsp:cNvSpPr/>
      </dsp:nvSpPr>
      <dsp:spPr>
        <a:xfrm>
          <a:off x="3552899" y="1419299"/>
          <a:ext cx="2038201" cy="20382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fa-IR" sz="3300" kern="1200" dirty="0" smtClean="0">
              <a:latin typeface="Times New Roman" pitchFamily="18" charset="0"/>
              <a:cs typeface="Times New Roman" pitchFamily="18" charset="0"/>
            </a:rPr>
            <a:t>چینش خاصی از نورونها</a:t>
          </a:r>
          <a:endParaRPr lang="en-US" sz="3300" kern="1200" dirty="0">
            <a:latin typeface="Times New Roman" pitchFamily="18" charset="0"/>
            <a:cs typeface="Times New Roman" pitchFamily="18" charset="0"/>
          </a:endParaRPr>
        </a:p>
      </dsp:txBody>
      <dsp:txXfrm>
        <a:off x="3552899" y="1419299"/>
        <a:ext cx="2038201" cy="2038201"/>
      </dsp:txXfrm>
    </dsp:sp>
    <dsp:sp modelId="{6A000594-5514-4073-9EFE-E233AE33A632}">
      <dsp:nvSpPr>
        <dsp:cNvPr id="0" name=""/>
        <dsp:cNvSpPr/>
      </dsp:nvSpPr>
      <dsp:spPr>
        <a:xfrm>
          <a:off x="5756602" y="1847321"/>
          <a:ext cx="1182156" cy="1182156"/>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dsp:txBody>
      <dsp:txXfrm>
        <a:off x="5756602" y="1847321"/>
        <a:ext cx="1182156" cy="1182156"/>
      </dsp:txXfrm>
    </dsp:sp>
    <dsp:sp modelId="{6ACD7FCC-E3E9-4846-868D-7384A27E8B03}">
      <dsp:nvSpPr>
        <dsp:cNvPr id="0" name=""/>
        <dsp:cNvSpPr/>
      </dsp:nvSpPr>
      <dsp:spPr>
        <a:xfrm>
          <a:off x="7104261" y="1419299"/>
          <a:ext cx="2038201" cy="203820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fa-IR" sz="3300" kern="1200" dirty="0" smtClean="0">
              <a:latin typeface="Times New Roman" pitchFamily="18" charset="0"/>
              <a:cs typeface="Times New Roman" pitchFamily="18" charset="0"/>
            </a:rPr>
            <a:t>کارکرد مورد نظر</a:t>
          </a:r>
          <a:endParaRPr lang="en-US" sz="3300" kern="1200" dirty="0">
            <a:latin typeface="Times New Roman" pitchFamily="18" charset="0"/>
            <a:cs typeface="Times New Roman" pitchFamily="18" charset="0"/>
          </a:endParaRPr>
        </a:p>
      </dsp:txBody>
      <dsp:txXfrm>
        <a:off x="7104261" y="1419299"/>
        <a:ext cx="2038201" cy="203820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309872-63C8-412B-9308-84AD48445477}">
      <dsp:nvSpPr>
        <dsp:cNvPr id="0" name=""/>
        <dsp:cNvSpPr/>
      </dsp:nvSpPr>
      <dsp:spPr>
        <a:xfrm>
          <a:off x="2971800" y="0"/>
          <a:ext cx="1981199" cy="1312983"/>
        </a:xfrm>
        <a:prstGeom prst="trapezoid">
          <a:avLst>
            <a:gd name="adj" fmla="val 75447"/>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Nazanin" pitchFamily="2" charset="-78"/>
            </a:rPr>
            <a:t>لایه </a:t>
          </a:r>
          <a:r>
            <a:rPr lang="en-US" sz="2400" kern="1200" dirty="0">
              <a:solidFill>
                <a:schemeClr val="bg1"/>
              </a:solidFill>
              <a:latin typeface="Times New Roman" pitchFamily="18" charset="0"/>
              <a:cs typeface="Times New Roman" pitchFamily="18" charset="0"/>
            </a:rPr>
            <a:t>V4</a:t>
          </a:r>
          <a:r>
            <a:rPr lang="fa-IR" sz="2400" kern="1200" dirty="0">
              <a:solidFill>
                <a:schemeClr val="bg1"/>
              </a:solidFill>
              <a:cs typeface="B Nazanin" pitchFamily="2" charset="-78"/>
            </a:rPr>
            <a:t>: نورون ساده دارای بایاس</a:t>
          </a:r>
          <a:endParaRPr lang="en-US" sz="2400" kern="1200" dirty="0">
            <a:solidFill>
              <a:schemeClr val="bg1"/>
            </a:solidFill>
            <a:cs typeface="B Nazanin" pitchFamily="2" charset="-78"/>
          </a:endParaRPr>
        </a:p>
      </dsp:txBody>
      <dsp:txXfrm>
        <a:off x="2971800" y="0"/>
        <a:ext cx="1981199" cy="1312983"/>
      </dsp:txXfrm>
    </dsp:sp>
    <dsp:sp modelId="{BE345664-46AB-4827-854E-AA21D3785D00}">
      <dsp:nvSpPr>
        <dsp:cNvPr id="0" name=""/>
        <dsp:cNvSpPr/>
      </dsp:nvSpPr>
      <dsp:spPr>
        <a:xfrm>
          <a:off x="1981200" y="1312983"/>
          <a:ext cx="3962399" cy="1312983"/>
        </a:xfrm>
        <a:prstGeom prst="trapezoid">
          <a:avLst>
            <a:gd name="adj" fmla="val 75447"/>
          </a:avLst>
        </a:prstGeom>
        <a:solidFill>
          <a:schemeClr val="accent1">
            <a:shade val="80000"/>
            <a:hueOff val="149568"/>
            <a:satOff val="6951"/>
            <a:lumOff val="8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Nazanin" pitchFamily="2" charset="-78"/>
            </a:rPr>
            <a:t>لایه </a:t>
          </a:r>
          <a:r>
            <a:rPr lang="en-US" sz="2400" kern="1200" dirty="0">
              <a:solidFill>
                <a:schemeClr val="bg1"/>
              </a:solidFill>
              <a:latin typeface="Times New Roman" pitchFamily="18" charset="0"/>
              <a:cs typeface="B Nazanin" pitchFamily="2" charset="-78"/>
            </a:rPr>
            <a:t>V2</a:t>
          </a:r>
          <a:r>
            <a:rPr lang="fa-IR" sz="2400" kern="1200" dirty="0">
              <a:solidFill>
                <a:schemeClr val="bg1"/>
              </a:solidFill>
              <a:cs typeface="B Nazanin" pitchFamily="2" charset="-78"/>
            </a:rPr>
            <a:t>: شبکه پرسپترونی چند لایه و اتصالات جانبی</a:t>
          </a:r>
          <a:endParaRPr lang="en-US" sz="2400" kern="1200" dirty="0">
            <a:solidFill>
              <a:schemeClr val="bg1"/>
            </a:solidFill>
            <a:cs typeface="B Nazanin" pitchFamily="2" charset="-78"/>
          </a:endParaRPr>
        </a:p>
      </dsp:txBody>
      <dsp:txXfrm>
        <a:off x="2674619" y="1312983"/>
        <a:ext cx="2575560" cy="1312983"/>
      </dsp:txXfrm>
    </dsp:sp>
    <dsp:sp modelId="{1603AE7F-70B6-4BD6-9BE5-0408D75779DE}">
      <dsp:nvSpPr>
        <dsp:cNvPr id="0" name=""/>
        <dsp:cNvSpPr/>
      </dsp:nvSpPr>
      <dsp:spPr>
        <a:xfrm>
          <a:off x="990600" y="2625966"/>
          <a:ext cx="5943599" cy="1312983"/>
        </a:xfrm>
        <a:prstGeom prst="trapezoid">
          <a:avLst>
            <a:gd name="adj" fmla="val 75447"/>
          </a:avLst>
        </a:prstGeom>
        <a:solidFill>
          <a:schemeClr val="accent1">
            <a:shade val="80000"/>
            <a:hueOff val="299136"/>
            <a:satOff val="13901"/>
            <a:lumOff val="168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Nazanin" pitchFamily="2" charset="-78"/>
            </a:rPr>
            <a:t>لایه </a:t>
          </a:r>
          <a:r>
            <a:rPr lang="en-US" sz="2400" kern="1200" dirty="0">
              <a:solidFill>
                <a:schemeClr val="bg1"/>
              </a:solidFill>
              <a:latin typeface="Times New Roman" pitchFamily="18" charset="0"/>
              <a:cs typeface="Times New Roman" pitchFamily="18" charset="0"/>
            </a:rPr>
            <a:t>V1</a:t>
          </a:r>
          <a:r>
            <a:rPr lang="fa-IR" sz="2400" kern="1200" dirty="0">
              <a:solidFill>
                <a:schemeClr val="bg1"/>
              </a:solidFill>
              <a:cs typeface="B Nazanin" pitchFamily="2" charset="-78"/>
            </a:rPr>
            <a:t>: فیلترهای خطی استنتاج شده از روی وابستگیهای کواریانسی</a:t>
          </a:r>
          <a:endParaRPr lang="en-US" sz="2400" kern="1200" dirty="0">
            <a:solidFill>
              <a:schemeClr val="bg1"/>
            </a:solidFill>
            <a:cs typeface="B Nazanin" pitchFamily="2" charset="-78"/>
          </a:endParaRPr>
        </a:p>
      </dsp:txBody>
      <dsp:txXfrm>
        <a:off x="2030730" y="2625966"/>
        <a:ext cx="3863340" cy="1312983"/>
      </dsp:txXfrm>
    </dsp:sp>
    <dsp:sp modelId="{BF4DA4A4-6A83-4745-95F3-ED1C3B4CF4F8}">
      <dsp:nvSpPr>
        <dsp:cNvPr id="0" name=""/>
        <dsp:cNvSpPr/>
      </dsp:nvSpPr>
      <dsp:spPr>
        <a:xfrm>
          <a:off x="0" y="3938949"/>
          <a:ext cx="7924799" cy="1312983"/>
        </a:xfrm>
        <a:prstGeom prst="trapezoid">
          <a:avLst>
            <a:gd name="adj" fmla="val 75447"/>
          </a:avLst>
        </a:prstGeom>
        <a:solidFill>
          <a:schemeClr val="accent1">
            <a:shade val="80000"/>
            <a:hueOff val="448704"/>
            <a:satOff val="20852"/>
            <a:lumOff val="253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fa-IR" sz="2400" kern="1200" dirty="0">
              <a:solidFill>
                <a:schemeClr val="bg1"/>
              </a:solidFill>
              <a:cs typeface="B Nazanin" pitchFamily="2" charset="-78"/>
            </a:rPr>
            <a:t>لایه عصب بینایی: تبدیل لگاریتمی مقادیر شدت روشنایی و کم کردن میانگین سطح روشنایی تکه تصویر از آن</a:t>
          </a:r>
          <a:endParaRPr lang="en-US" sz="2400" kern="1200" dirty="0">
            <a:solidFill>
              <a:schemeClr val="bg1"/>
            </a:solidFill>
            <a:cs typeface="B Nazanin" pitchFamily="2" charset="-78"/>
          </a:endParaRPr>
        </a:p>
      </dsp:txBody>
      <dsp:txXfrm>
        <a:off x="1386839" y="3938949"/>
        <a:ext cx="5151120" cy="131298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1DB2012-EF10-45E7-A2B6-F5C1319F9D37}">
      <dsp:nvSpPr>
        <dsp:cNvPr id="0" name=""/>
        <dsp:cNvSpPr/>
      </dsp:nvSpPr>
      <dsp:spPr>
        <a:xfrm>
          <a:off x="0" y="0"/>
          <a:ext cx="6234112" cy="16459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fa-IR" sz="2900" b="1" kern="1200" dirty="0" smtClean="0">
              <a:latin typeface="Times New Roman" pitchFamily="18" charset="0"/>
              <a:cs typeface="Times New Roman" pitchFamily="18" charset="0"/>
            </a:rPr>
            <a:t>تصویر ورودی</a:t>
          </a:r>
          <a:endParaRPr lang="en-US" sz="2900" b="1" kern="1200" dirty="0">
            <a:latin typeface="Times New Roman" pitchFamily="18" charset="0"/>
            <a:cs typeface="Times New Roman" pitchFamily="18" charset="0"/>
          </a:endParaRPr>
        </a:p>
      </dsp:txBody>
      <dsp:txXfrm>
        <a:off x="0" y="0"/>
        <a:ext cx="4554451" cy="1645920"/>
      </dsp:txXfrm>
    </dsp:sp>
    <dsp:sp modelId="{999377CA-2CDD-438D-9561-D294E0EE1D99}">
      <dsp:nvSpPr>
        <dsp:cNvPr id="0" name=""/>
        <dsp:cNvSpPr/>
      </dsp:nvSpPr>
      <dsp:spPr>
        <a:xfrm>
          <a:off x="550068" y="1920240"/>
          <a:ext cx="6234112" cy="16459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fa-IR" sz="2900" b="1" kern="1200" dirty="0" smtClean="0">
              <a:latin typeface="Times New Roman" pitchFamily="18" charset="0"/>
              <a:cs typeface="Times New Roman" pitchFamily="18" charset="0"/>
            </a:rPr>
            <a:t>تبدیلات دامنه</a:t>
          </a:r>
        </a:p>
        <a:p>
          <a:pPr lvl="0" algn="ctr" defTabSz="1289050">
            <a:lnSpc>
              <a:spcPct val="90000"/>
            </a:lnSpc>
            <a:spcBef>
              <a:spcPct val="0"/>
            </a:spcBef>
            <a:spcAft>
              <a:spcPct val="35000"/>
            </a:spcAft>
          </a:pPr>
          <a:r>
            <a:rPr lang="fa-IR" sz="2900" kern="1200" dirty="0" smtClean="0">
              <a:latin typeface="Times New Roman" pitchFamily="18" charset="0"/>
              <a:cs typeface="Times New Roman" pitchFamily="18" charset="0"/>
            </a:rPr>
            <a:t>(پیش پردازش، استخراج ویژگی، انتخاب ویژگی)</a:t>
          </a:r>
          <a:endParaRPr lang="en-US" sz="2900" kern="1200" dirty="0">
            <a:latin typeface="Times New Roman" pitchFamily="18" charset="0"/>
            <a:cs typeface="Times New Roman" pitchFamily="18" charset="0"/>
          </a:endParaRPr>
        </a:p>
      </dsp:txBody>
      <dsp:txXfrm>
        <a:off x="550068" y="1920240"/>
        <a:ext cx="4614195" cy="1645920"/>
      </dsp:txXfrm>
    </dsp:sp>
    <dsp:sp modelId="{DF45C00C-4A15-4D2B-847B-A0B7D94F25E7}">
      <dsp:nvSpPr>
        <dsp:cNvPr id="0" name=""/>
        <dsp:cNvSpPr/>
      </dsp:nvSpPr>
      <dsp:spPr>
        <a:xfrm>
          <a:off x="1100137" y="3840480"/>
          <a:ext cx="6234112" cy="16459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fa-IR" sz="2900" b="1" kern="1200" dirty="0" smtClean="0">
              <a:latin typeface="Times New Roman" pitchFamily="18" charset="0"/>
              <a:cs typeface="Times New Roman" pitchFamily="18" charset="0"/>
            </a:rPr>
            <a:t>شئ رسته بندی شده</a:t>
          </a:r>
          <a:endParaRPr lang="en-US" sz="2900" b="1" kern="1200" dirty="0">
            <a:latin typeface="Times New Roman" pitchFamily="18" charset="0"/>
            <a:cs typeface="Times New Roman" pitchFamily="18" charset="0"/>
          </a:endParaRPr>
        </a:p>
      </dsp:txBody>
      <dsp:txXfrm>
        <a:off x="1100137" y="3840480"/>
        <a:ext cx="4614195" cy="1645920"/>
      </dsp:txXfrm>
    </dsp:sp>
    <dsp:sp modelId="{6B6448EE-5142-4420-B02C-B62C313B0C6E}">
      <dsp:nvSpPr>
        <dsp:cNvPr id="0" name=""/>
        <dsp:cNvSpPr/>
      </dsp:nvSpPr>
      <dsp:spPr>
        <a:xfrm>
          <a:off x="5164264" y="1248156"/>
          <a:ext cx="1069848" cy="106984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Times New Roman" pitchFamily="18" charset="0"/>
            <a:cs typeface="Times New Roman" pitchFamily="18" charset="0"/>
          </a:endParaRPr>
        </a:p>
      </dsp:txBody>
      <dsp:txXfrm>
        <a:off x="5164264" y="1248156"/>
        <a:ext cx="1069848" cy="1069848"/>
      </dsp:txXfrm>
    </dsp:sp>
    <dsp:sp modelId="{44B1C6A6-5FE0-4B13-91FF-28CB8D40B26F}">
      <dsp:nvSpPr>
        <dsp:cNvPr id="0" name=""/>
        <dsp:cNvSpPr/>
      </dsp:nvSpPr>
      <dsp:spPr>
        <a:xfrm>
          <a:off x="5714333" y="3157423"/>
          <a:ext cx="1069848" cy="106984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Times New Roman" pitchFamily="18" charset="0"/>
            <a:cs typeface="Times New Roman" pitchFamily="18" charset="0"/>
          </a:endParaRPr>
        </a:p>
      </dsp:txBody>
      <dsp:txXfrm>
        <a:off x="5714333" y="3157423"/>
        <a:ext cx="1069848" cy="106984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image" Target="../media/image4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3DCD7-1F2B-4265-A25A-1E169BD5688D}" type="datetimeFigureOut">
              <a:rPr lang="en-US" smtClean="0"/>
              <a:pPr/>
              <a:t>10/31/2010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668512-E04E-4A55-949E-6B9FFD6AC0D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140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668512-E04E-4A55-949E-6B9FFD6AC0D0}"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9EC5E8F6-3046-4C38-9C7F-08361BC6C340}" type="datetime1">
              <a:rPr lang="en-US" smtClean="0"/>
              <a:pPr/>
              <a:t>10/31/2010</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B266B7E-8A67-4F0A-B7B6-ADB9E90B9375}" type="datetime1">
              <a:rPr lang="en-US" smtClean="0"/>
              <a:pPr/>
              <a:t>10/31/2010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546592-C69E-4532-8DD0-6A2E182F9311}" type="datetime1">
              <a:rPr lang="en-US" smtClean="0"/>
              <a:pPr/>
              <a:t>10/31/2010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F299228A-22CF-4795-A4F2-0DF3F764E2BB}" type="datetime1">
              <a:rPr lang="en-US" smtClean="0"/>
              <a:pPr/>
              <a:t>10/31/2010</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E093D29A-E580-4DE9-A15A-E87E0F4195A7}" type="datetime1">
              <a:rPr lang="en-US" smtClean="0"/>
              <a:pPr/>
              <a:t>10/31/2010</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B6F15528-21DE-4FAA-801E-634DDDAF4B2B}" type="slidenum">
              <a:rPr lang="en-US" smtClean="0"/>
              <a:pPr/>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DDCAED52-7A87-46CB-9205-5E8E858D6B55}" type="datetime1">
              <a:rPr lang="en-US" smtClean="0"/>
              <a:pPr/>
              <a:t>10/31/2010</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289A37DF-2399-48DF-AB15-0056A0EF5532}" type="datetime1">
              <a:rPr lang="en-US" smtClean="0"/>
              <a:pPr/>
              <a:t>10/31/2010</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AEBD68E-87D8-4900-87F3-4DB47D309644}" type="datetime1">
              <a:rPr lang="en-US" smtClean="0"/>
              <a:pPr/>
              <a:t>10/31/2010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75F5CE9A-44BB-4CDF-A571-29B77BE07121}" type="datetime1">
              <a:rPr lang="en-US" smtClean="0"/>
              <a:pPr/>
              <a:t>10/31/2010</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8F3ED849-EDBC-4BF7-BD59-5A975E8943F3}" type="datetime1">
              <a:rPr lang="en-US" smtClean="0"/>
              <a:pPr/>
              <a:t>10/31/2010</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B5BAAB26-6843-43A1-9B5D-42EB6796976C}" type="datetime1">
              <a:rPr lang="en-US" smtClean="0"/>
              <a:pPr/>
              <a:t>10/31/2010</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D7481165-4CAB-4CB2-BFBA-50DE6D3E7578}" type="datetime1">
              <a:rPr lang="en-US" smtClean="0"/>
              <a:pPr/>
              <a:t>10/31/2010</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5.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7"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oleObject" Target="../embeddings/oleObject20.bin"/></Relationships>
</file>

<file path=ppt/slides/_rels/slide11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12.xml"/><Relationship Id="rId1" Type="http://schemas.openxmlformats.org/officeDocument/2006/relationships/slideLayout" Target="../slideLayouts/slideLayout9.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jpeg"/></Relationships>
</file>

<file path=ppt/slides/_rels/slide11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113.xml"/><Relationship Id="rId1" Type="http://schemas.openxmlformats.org/officeDocument/2006/relationships/slideLayout" Target="../slideLayouts/slideLayout9.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5.xml"/><Relationship Id="rId1" Type="http://schemas.openxmlformats.org/officeDocument/2006/relationships/slideLayout" Target="../slideLayouts/slideLayout9.xml"/><Relationship Id="rId4" Type="http://schemas.openxmlformats.org/officeDocument/2006/relationships/image" Target="../media/image93.png"/></Relationships>
</file>

<file path=ppt/slides/_rels/slide116.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77.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5.jpeg"/><Relationship Id="rId2" Type="http://schemas.openxmlformats.org/officeDocument/2006/relationships/notesSlide" Target="../notesSlides/notesSlide116.xml"/><Relationship Id="rId1" Type="http://schemas.openxmlformats.org/officeDocument/2006/relationships/slideLayout" Target="../slideLayouts/slideLayout9.xml"/><Relationship Id="rId6" Type="http://schemas.openxmlformats.org/officeDocument/2006/relationships/image" Target="../media/image81.jpeg"/><Relationship Id="rId11" Type="http://schemas.openxmlformats.org/officeDocument/2006/relationships/image" Target="../media/image94.jpeg"/><Relationship Id="rId5" Type="http://schemas.openxmlformats.org/officeDocument/2006/relationships/image" Target="../media/image80.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 Id="rId14" Type="http://schemas.openxmlformats.org/officeDocument/2006/relationships/image" Target="../media/image96.jpeg"/></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7.xml"/><Relationship Id="rId1" Type="http://schemas.openxmlformats.org/officeDocument/2006/relationships/slideLayout" Target="../slideLayouts/slideLayout9.xml"/><Relationship Id="rId6" Type="http://schemas.openxmlformats.org/officeDocument/2006/relationships/image" Target="../media/image98.jpeg"/><Relationship Id="rId5" Type="http://schemas.openxmlformats.org/officeDocument/2006/relationships/image" Target="../media/image88.jpeg"/><Relationship Id="rId4" Type="http://schemas.openxmlformats.org/officeDocument/2006/relationships/image" Target="../media/image97.jpeg"/></Relationships>
</file>

<file path=ppt/slides/_rels/slide118.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118.xml"/><Relationship Id="rId1" Type="http://schemas.openxmlformats.org/officeDocument/2006/relationships/slideLayout" Target="../slideLayouts/slideLayout9.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6.jpeg"/><Relationship Id="rId4" Type="http://schemas.openxmlformats.org/officeDocument/2006/relationships/image" Target="../media/image100.jpeg"/><Relationship Id="rId9" Type="http://schemas.openxmlformats.org/officeDocument/2006/relationships/image" Target="../media/image10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3.jpeg"/><Relationship Id="rId7" Type="http://schemas.openxmlformats.org/officeDocument/2006/relationships/image" Target="../media/image108.jpeg"/><Relationship Id="rId2" Type="http://schemas.openxmlformats.org/officeDocument/2006/relationships/notesSlide" Target="../notesSlides/notesSlide120.xml"/><Relationship Id="rId1" Type="http://schemas.openxmlformats.org/officeDocument/2006/relationships/slideLayout" Target="../slideLayouts/slideLayout9.xml"/><Relationship Id="rId6" Type="http://schemas.openxmlformats.org/officeDocument/2006/relationships/image" Target="../media/image106.jpeg"/><Relationship Id="rId11" Type="http://schemas.openxmlformats.org/officeDocument/2006/relationships/image" Target="../media/image74.png"/><Relationship Id="rId5" Type="http://schemas.openxmlformats.org/officeDocument/2006/relationships/image" Target="../media/image105.jpeg"/><Relationship Id="rId10" Type="http://schemas.openxmlformats.org/officeDocument/2006/relationships/image" Target="../media/image111.jpeg"/><Relationship Id="rId4" Type="http://schemas.openxmlformats.org/officeDocument/2006/relationships/image" Target="../media/image104.jpeg"/><Relationship Id="rId9" Type="http://schemas.openxmlformats.org/officeDocument/2006/relationships/image" Target="../media/image110.jpeg"/></Relationships>
</file>

<file path=ppt/slides/_rels/slide121.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18" Type="http://schemas.openxmlformats.org/officeDocument/2006/relationships/image" Target="../media/image127.jpeg"/><Relationship Id="rId26" Type="http://schemas.openxmlformats.org/officeDocument/2006/relationships/image" Target="../media/image135.jpeg"/><Relationship Id="rId39" Type="http://schemas.openxmlformats.org/officeDocument/2006/relationships/image" Target="../media/image148.jpeg"/><Relationship Id="rId3" Type="http://schemas.openxmlformats.org/officeDocument/2006/relationships/image" Target="../media/image112.jpeg"/><Relationship Id="rId21" Type="http://schemas.openxmlformats.org/officeDocument/2006/relationships/image" Target="../media/image130.jpeg"/><Relationship Id="rId34" Type="http://schemas.openxmlformats.org/officeDocument/2006/relationships/image" Target="../media/image143.jpeg"/><Relationship Id="rId7" Type="http://schemas.openxmlformats.org/officeDocument/2006/relationships/image" Target="../media/image116.jpeg"/><Relationship Id="rId12" Type="http://schemas.openxmlformats.org/officeDocument/2006/relationships/image" Target="../media/image121.jpeg"/><Relationship Id="rId17" Type="http://schemas.openxmlformats.org/officeDocument/2006/relationships/image" Target="../media/image126.jpeg"/><Relationship Id="rId25" Type="http://schemas.openxmlformats.org/officeDocument/2006/relationships/image" Target="../media/image134.jpeg"/><Relationship Id="rId33" Type="http://schemas.openxmlformats.org/officeDocument/2006/relationships/image" Target="../media/image142.jpeg"/><Relationship Id="rId38" Type="http://schemas.openxmlformats.org/officeDocument/2006/relationships/image" Target="../media/image147.jpeg"/><Relationship Id="rId2" Type="http://schemas.openxmlformats.org/officeDocument/2006/relationships/notesSlide" Target="../notesSlides/notesSlide121.xml"/><Relationship Id="rId16" Type="http://schemas.openxmlformats.org/officeDocument/2006/relationships/image" Target="../media/image125.jpeg"/><Relationship Id="rId20" Type="http://schemas.openxmlformats.org/officeDocument/2006/relationships/image" Target="../media/image129.jpeg"/><Relationship Id="rId29" Type="http://schemas.openxmlformats.org/officeDocument/2006/relationships/image" Target="../media/image138.jpeg"/><Relationship Id="rId1" Type="http://schemas.openxmlformats.org/officeDocument/2006/relationships/slideLayout" Target="../slideLayouts/slideLayout9.xml"/><Relationship Id="rId6" Type="http://schemas.openxmlformats.org/officeDocument/2006/relationships/image" Target="../media/image115.jpeg"/><Relationship Id="rId11" Type="http://schemas.openxmlformats.org/officeDocument/2006/relationships/image" Target="../media/image120.jpeg"/><Relationship Id="rId24" Type="http://schemas.openxmlformats.org/officeDocument/2006/relationships/image" Target="../media/image133.jpeg"/><Relationship Id="rId32" Type="http://schemas.openxmlformats.org/officeDocument/2006/relationships/image" Target="../media/image141.jpeg"/><Relationship Id="rId37" Type="http://schemas.openxmlformats.org/officeDocument/2006/relationships/image" Target="../media/image146.jpeg"/><Relationship Id="rId40" Type="http://schemas.openxmlformats.org/officeDocument/2006/relationships/image" Target="../media/image149.jpeg"/><Relationship Id="rId5" Type="http://schemas.openxmlformats.org/officeDocument/2006/relationships/image" Target="../media/image114.jpeg"/><Relationship Id="rId15" Type="http://schemas.openxmlformats.org/officeDocument/2006/relationships/image" Target="../media/image124.jpeg"/><Relationship Id="rId23" Type="http://schemas.openxmlformats.org/officeDocument/2006/relationships/image" Target="../media/image132.jpeg"/><Relationship Id="rId28" Type="http://schemas.openxmlformats.org/officeDocument/2006/relationships/image" Target="../media/image137.jpeg"/><Relationship Id="rId36" Type="http://schemas.openxmlformats.org/officeDocument/2006/relationships/image" Target="../media/image145.jpeg"/><Relationship Id="rId10" Type="http://schemas.openxmlformats.org/officeDocument/2006/relationships/image" Target="../media/image119.jpeg"/><Relationship Id="rId19" Type="http://schemas.openxmlformats.org/officeDocument/2006/relationships/image" Target="../media/image128.jpeg"/><Relationship Id="rId31" Type="http://schemas.openxmlformats.org/officeDocument/2006/relationships/image" Target="../media/image140.jpeg"/><Relationship Id="rId4" Type="http://schemas.openxmlformats.org/officeDocument/2006/relationships/image" Target="../media/image113.jpeg"/><Relationship Id="rId9" Type="http://schemas.openxmlformats.org/officeDocument/2006/relationships/image" Target="../media/image118.jpeg"/><Relationship Id="rId14" Type="http://schemas.openxmlformats.org/officeDocument/2006/relationships/image" Target="../media/image123.jpeg"/><Relationship Id="rId22" Type="http://schemas.openxmlformats.org/officeDocument/2006/relationships/image" Target="../media/image131.jpeg"/><Relationship Id="rId27" Type="http://schemas.openxmlformats.org/officeDocument/2006/relationships/image" Target="../media/image136.jpeg"/><Relationship Id="rId30" Type="http://schemas.openxmlformats.org/officeDocument/2006/relationships/image" Target="../media/image139.jpeg"/><Relationship Id="rId35" Type="http://schemas.openxmlformats.org/officeDocument/2006/relationships/image" Target="../media/image144.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oleObject" Target="../embeddings/oleObject21.bin"/></Relationships>
</file>

<file path=ppt/slides/_rels/slide12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51.jpeg"/><Relationship Id="rId7" Type="http://schemas.openxmlformats.org/officeDocument/2006/relationships/image" Target="../media/image116.jpeg"/><Relationship Id="rId2" Type="http://schemas.openxmlformats.org/officeDocument/2006/relationships/notesSlide" Target="../notesSlides/notesSlide123.xml"/><Relationship Id="rId1" Type="http://schemas.openxmlformats.org/officeDocument/2006/relationships/slideLayout" Target="../slideLayouts/slideLayout9.xml"/><Relationship Id="rId6" Type="http://schemas.openxmlformats.org/officeDocument/2006/relationships/image" Target="../media/image154.jpeg"/><Relationship Id="rId11" Type="http://schemas.openxmlformats.org/officeDocument/2006/relationships/image" Target="../media/image155.jpeg"/><Relationship Id="rId5" Type="http://schemas.openxmlformats.org/officeDocument/2006/relationships/image" Target="../media/image153.jpeg"/><Relationship Id="rId10" Type="http://schemas.openxmlformats.org/officeDocument/2006/relationships/image" Target="../media/image119.jpeg"/><Relationship Id="rId4" Type="http://schemas.openxmlformats.org/officeDocument/2006/relationships/image" Target="../media/image152.jpeg"/><Relationship Id="rId9" Type="http://schemas.openxmlformats.org/officeDocument/2006/relationships/image" Target="../media/image118.jpeg"/></Relationships>
</file>

<file path=ppt/slides/_rels/slide12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5.xml"/><Relationship Id="rId1" Type="http://schemas.openxmlformats.org/officeDocument/2006/relationships/slideLayout" Target="../slideLayouts/slideLayout9.xml"/><Relationship Id="rId4" Type="http://schemas.openxmlformats.org/officeDocument/2006/relationships/image" Target="../media/image158.jpeg"/></Relationships>
</file>

<file path=ppt/slides/_rels/slide126.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8.jpeg"/><Relationship Id="rId18" Type="http://schemas.openxmlformats.org/officeDocument/2006/relationships/image" Target="../media/image173.jpeg"/><Relationship Id="rId3" Type="http://schemas.openxmlformats.org/officeDocument/2006/relationships/image" Target="../media/image110.jpeg"/><Relationship Id="rId21" Type="http://schemas.openxmlformats.org/officeDocument/2006/relationships/image" Target="../media/image176.jpeg"/><Relationship Id="rId7" Type="http://schemas.openxmlformats.org/officeDocument/2006/relationships/image" Target="../media/image162.jpeg"/><Relationship Id="rId12" Type="http://schemas.openxmlformats.org/officeDocument/2006/relationships/image" Target="../media/image167.jpeg"/><Relationship Id="rId17" Type="http://schemas.openxmlformats.org/officeDocument/2006/relationships/image" Target="../media/image172.jpeg"/><Relationship Id="rId2" Type="http://schemas.openxmlformats.org/officeDocument/2006/relationships/notesSlide" Target="../notesSlides/notesSlide126.xml"/><Relationship Id="rId16" Type="http://schemas.openxmlformats.org/officeDocument/2006/relationships/image" Target="../media/image171.jpeg"/><Relationship Id="rId20" Type="http://schemas.openxmlformats.org/officeDocument/2006/relationships/image" Target="../media/image175.jpeg"/><Relationship Id="rId1" Type="http://schemas.openxmlformats.org/officeDocument/2006/relationships/slideLayout" Target="../slideLayouts/slideLayout5.xml"/><Relationship Id="rId6" Type="http://schemas.openxmlformats.org/officeDocument/2006/relationships/image" Target="../media/image161.jpeg"/><Relationship Id="rId11" Type="http://schemas.openxmlformats.org/officeDocument/2006/relationships/image" Target="../media/image166.jpeg"/><Relationship Id="rId5" Type="http://schemas.openxmlformats.org/officeDocument/2006/relationships/image" Target="../media/image160.jpeg"/><Relationship Id="rId15" Type="http://schemas.openxmlformats.org/officeDocument/2006/relationships/image" Target="../media/image170.jpeg"/><Relationship Id="rId10" Type="http://schemas.openxmlformats.org/officeDocument/2006/relationships/image" Target="../media/image165.jpeg"/><Relationship Id="rId19" Type="http://schemas.openxmlformats.org/officeDocument/2006/relationships/image" Target="../media/image174.jpeg"/><Relationship Id="rId4" Type="http://schemas.openxmlformats.org/officeDocument/2006/relationships/image" Target="../media/image159.jpeg"/><Relationship Id="rId9" Type="http://schemas.openxmlformats.org/officeDocument/2006/relationships/image" Target="../media/image164.jpeg"/><Relationship Id="rId14" Type="http://schemas.openxmlformats.org/officeDocument/2006/relationships/image" Target="../media/image169.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8.xml"/><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30.xm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1.xml"/><Relationship Id="rId1" Type="http://schemas.openxmlformats.org/officeDocument/2006/relationships/slideLayout" Target="../slideLayouts/slideLayout9.xml"/><Relationship Id="rId4" Type="http://schemas.openxmlformats.org/officeDocument/2006/relationships/image" Target="../media/image180.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oleObject" Target="../embeddings/oleObject22.bin"/></Relationships>
</file>

<file path=ppt/slides/_rels/slide13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35.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37.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3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8" Type="http://schemas.openxmlformats.org/officeDocument/2006/relationships/image" Target="../media/image190.emf"/><Relationship Id="rId3" Type="http://schemas.openxmlformats.org/officeDocument/2006/relationships/image" Target="../media/image185.jpeg"/><Relationship Id="rId7" Type="http://schemas.openxmlformats.org/officeDocument/2006/relationships/image" Target="../media/image189.emf"/><Relationship Id="rId2" Type="http://schemas.openxmlformats.org/officeDocument/2006/relationships/notesSlide" Target="../notesSlides/notesSlide140.xml"/><Relationship Id="rId1" Type="http://schemas.openxmlformats.org/officeDocument/2006/relationships/slideLayout" Target="../slideLayouts/slideLayout9.xml"/><Relationship Id="rId6" Type="http://schemas.openxmlformats.org/officeDocument/2006/relationships/image" Target="../media/image188.emf"/><Relationship Id="rId5" Type="http://schemas.openxmlformats.org/officeDocument/2006/relationships/image" Target="../media/image187.emf"/><Relationship Id="rId4" Type="http://schemas.openxmlformats.org/officeDocument/2006/relationships/image" Target="../media/image186.emf"/><Relationship Id="rId9" Type="http://schemas.openxmlformats.org/officeDocument/2006/relationships/image" Target="../media/image191.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9.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9.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xml"/><Relationship Id="rId1" Type="http://schemas.openxmlformats.org/officeDocument/2006/relationships/vmlDrawing" Target="../drawings/vmlDrawing7.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vmlDrawing" Target="../drawings/vmlDrawing8.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9.xml"/><Relationship Id="rId1" Type="http://schemas.openxmlformats.org/officeDocument/2006/relationships/vmlDrawing" Target="../drawings/vmlDrawing9.vml"/><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9.xml"/><Relationship Id="rId1" Type="http://schemas.openxmlformats.org/officeDocument/2006/relationships/vmlDrawing" Target="../drawings/vmlDrawing10.vml"/><Relationship Id="rId4" Type="http://schemas.openxmlformats.org/officeDocument/2006/relationships/oleObject" Target="../embeddings/oleObject14.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xml"/><Relationship Id="rId1" Type="http://schemas.openxmlformats.org/officeDocument/2006/relationships/vmlDrawing" Target="../drawings/vmlDrawing11.vml"/><Relationship Id="rId4" Type="http://schemas.openxmlformats.org/officeDocument/2006/relationships/oleObject" Target="../embeddings/oleObject15.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9.xml"/><Relationship Id="rId1" Type="http://schemas.openxmlformats.org/officeDocument/2006/relationships/vmlDrawing" Target="../drawings/vmlDrawing12.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9.xml"/><Relationship Id="rId1" Type="http://schemas.openxmlformats.org/officeDocument/2006/relationships/vmlDrawing" Target="../drawings/vmlDrawing13.vml"/><Relationship Id="rId4" Type="http://schemas.openxmlformats.org/officeDocument/2006/relationships/oleObject" Target="../embeddings/oleObject19.bin"/></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chart" Target="../charts/chart2.xml"/><Relationship Id="rId4" Type="http://schemas.openxmlformats.org/officeDocument/2006/relationships/chart" Target="../charts/char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9906000" cy="1470025"/>
          </a:xfrm>
        </p:spPr>
        <p:txBody>
          <a:bodyPr>
            <a:noAutofit/>
          </a:bodyPr>
          <a:lstStyle/>
          <a:p>
            <a:pPr rtl="1"/>
            <a:r>
              <a:rPr lang="fa-IR" sz="6600" b="1" dirty="0" smtClean="0">
                <a:latin typeface="Times New Roman" pitchFamily="18" charset="0"/>
                <a:cs typeface="Times New Roman" pitchFamily="18" charset="0"/>
              </a:rPr>
              <a:t>آشکارسازی چهره با الهام از مغز</a:t>
            </a:r>
            <a:endParaRPr lang="en-US" sz="6600" b="1" dirty="0">
              <a:latin typeface="Times New Roman" pitchFamily="18" charset="0"/>
              <a:cs typeface="Times New Roman" pitchFamily="18" charset="0"/>
            </a:endParaRPr>
          </a:p>
        </p:txBody>
      </p:sp>
      <p:sp>
        <p:nvSpPr>
          <p:cNvPr id="3" name="Subtitle 2"/>
          <p:cNvSpPr>
            <a:spLocks noGrp="1"/>
          </p:cNvSpPr>
          <p:nvPr>
            <p:ph type="subTitle" idx="1"/>
          </p:nvPr>
        </p:nvSpPr>
        <p:spPr>
          <a:xfrm>
            <a:off x="540544" y="1600200"/>
            <a:ext cx="8062912" cy="5257800"/>
          </a:xfrm>
        </p:spPr>
        <p:txBody>
          <a:bodyPr>
            <a:normAutofit/>
          </a:bodyPr>
          <a:lstStyle/>
          <a:p>
            <a:pPr rtl="1"/>
            <a:r>
              <a:rPr lang="fa-IR" dirty="0" smtClean="0">
                <a:latin typeface="Times New Roman" pitchFamily="18" charset="0"/>
                <a:cs typeface="Times New Roman" pitchFamily="18" charset="0"/>
              </a:rPr>
              <a:t>ارائه دهنده:</a:t>
            </a:r>
          </a:p>
          <a:p>
            <a:pPr rtl="1"/>
            <a:r>
              <a:rPr lang="fa-IR" b="1" dirty="0" smtClean="0">
                <a:effectLst>
                  <a:outerShdw blurRad="38100" dist="38100" dir="2700000" algn="tl">
                    <a:srgbClr val="000000">
                      <a:alpha val="43137"/>
                    </a:srgbClr>
                  </a:outerShdw>
                </a:effectLst>
                <a:latin typeface="Times New Roman" pitchFamily="18" charset="0"/>
                <a:cs typeface="Times New Roman" pitchFamily="18" charset="0"/>
              </a:rPr>
              <a:t>کورش مشگی (87131055)</a:t>
            </a:r>
          </a:p>
          <a:p>
            <a:pPr rtl="1"/>
            <a:endParaRPr lang="fa-IR" dirty="0" smtClean="0">
              <a:latin typeface="Times New Roman" pitchFamily="18" charset="0"/>
              <a:cs typeface="Times New Roman" pitchFamily="18" charset="0"/>
            </a:endParaRPr>
          </a:p>
          <a:p>
            <a:pPr rtl="1"/>
            <a:r>
              <a:rPr lang="fa-IR" dirty="0" smtClean="0">
                <a:latin typeface="Times New Roman" pitchFamily="18" charset="0"/>
                <a:cs typeface="Times New Roman" pitchFamily="18" charset="0"/>
              </a:rPr>
              <a:t>استاد راهنما:</a:t>
            </a:r>
          </a:p>
          <a:p>
            <a:pPr rtl="1"/>
            <a:r>
              <a:rPr lang="fa-IR" b="1" dirty="0" smtClean="0">
                <a:effectLst>
                  <a:outerShdw blurRad="38100" dist="38100" dir="2700000" algn="tl">
                    <a:srgbClr val="000000">
                      <a:alpha val="43137"/>
                    </a:srgbClr>
                  </a:outerShdw>
                </a:effectLst>
                <a:latin typeface="Times New Roman" pitchFamily="18" charset="0"/>
                <a:cs typeface="Times New Roman" pitchFamily="18" charset="0"/>
              </a:rPr>
              <a:t>دکتر سعید شیری قیداری</a:t>
            </a:r>
          </a:p>
          <a:p>
            <a:pPr rtl="1"/>
            <a:r>
              <a:rPr lang="fa-IR" dirty="0" smtClean="0">
                <a:latin typeface="Times New Roman" pitchFamily="18" charset="0"/>
                <a:cs typeface="Times New Roman" pitchFamily="18" charset="0"/>
              </a:rPr>
              <a:t>استاد داور:</a:t>
            </a:r>
          </a:p>
          <a:p>
            <a:pPr rtl="1"/>
            <a:r>
              <a:rPr lang="fa-IR" b="1" dirty="0" smtClean="0">
                <a:effectLst>
                  <a:outerShdw blurRad="38100" dist="38100" dir="2700000" algn="tl">
                    <a:srgbClr val="000000">
                      <a:alpha val="43137"/>
                    </a:srgbClr>
                  </a:outerShdw>
                </a:effectLst>
                <a:latin typeface="Times New Roman" pitchFamily="18" charset="0"/>
                <a:cs typeface="Times New Roman" pitchFamily="18" charset="0"/>
              </a:rPr>
              <a:t>دکتر محمد مهدی عباد زاده</a:t>
            </a:r>
          </a:p>
          <a:p>
            <a:pPr rtl="1"/>
            <a:r>
              <a:rPr lang="fa-IR" b="1" dirty="0" smtClean="0">
                <a:effectLst>
                  <a:outerShdw blurRad="38100" dist="38100" dir="2700000" algn="tl">
                    <a:srgbClr val="000000">
                      <a:alpha val="43137"/>
                    </a:srgbClr>
                  </a:outerShdw>
                </a:effectLst>
                <a:latin typeface="Times New Roman" pitchFamily="18" charset="0"/>
                <a:cs typeface="Times New Roman" pitchFamily="18" charset="0"/>
              </a:rPr>
              <a:t>دکتر شهریار غریب زاده</a:t>
            </a:r>
          </a:p>
          <a:p>
            <a:pPr rtl="1"/>
            <a:endParaRPr lang="fa-IR" dirty="0" smtClean="0">
              <a:latin typeface="Times New Roman" pitchFamily="18" charset="0"/>
              <a:cs typeface="Times New Roman" pitchFamily="18" charset="0"/>
            </a:endParaRPr>
          </a:p>
          <a:p>
            <a:pPr rtl="1"/>
            <a:r>
              <a:rPr lang="fa-IR" dirty="0" smtClean="0">
                <a:latin typeface="Times New Roman" pitchFamily="18" charset="0"/>
                <a:cs typeface="Times New Roman" pitchFamily="18" charset="0"/>
              </a:rPr>
              <a:t>پروژه مطالعاتی پایان نامه کارشناسی ارشد</a:t>
            </a:r>
          </a:p>
        </p:txBody>
      </p:sp>
      <p:pic>
        <p:nvPicPr>
          <p:cNvPr id="1028" name="Picture 4" descr="E:\Presentation\amirkabir_logo_2.png"/>
          <p:cNvPicPr>
            <a:picLocks noChangeAspect="1" noChangeArrowheads="1"/>
          </p:cNvPicPr>
          <p:nvPr/>
        </p:nvPicPr>
        <p:blipFill>
          <a:blip r:embed="rId3" cstate="print"/>
          <a:srcRect/>
          <a:stretch>
            <a:fillRect/>
          </a:stretch>
        </p:blipFill>
        <p:spPr bwMode="auto">
          <a:xfrm>
            <a:off x="-228600" y="1600200"/>
            <a:ext cx="4773167" cy="4570413"/>
          </a:xfrm>
          <a:prstGeom prst="rect">
            <a:avLst/>
          </a:prstGeom>
          <a:noFill/>
        </p:spPr>
      </p:pic>
    </p:spTree>
  </p:cSld>
  <p:clrMapOvr>
    <a:masterClrMapping/>
  </p:clrMapOvr>
  <p:transition>
    <p:cover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خواص مهم در بررسی </a:t>
            </a:r>
            <a:r>
              <a:rPr lang="en-US" sz="6000" b="1" dirty="0" smtClean="0">
                <a:latin typeface="Times New Roman" pitchFamily="18" charset="0"/>
                <a:cs typeface="Times New Roman" pitchFamily="18" charset="0"/>
              </a:rPr>
              <a:t>V1</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effectLst>
                  <a:outerShdw blurRad="38100" dist="38100" dir="2700000" algn="tl">
                    <a:srgbClr val="000000">
                      <a:alpha val="43137"/>
                    </a:srgbClr>
                  </a:outerShdw>
                </a:effectLst>
                <a:latin typeface="Times New Roman" pitchFamily="18" charset="0"/>
                <a:cs typeface="Times New Roman" pitchFamily="18" charset="0"/>
              </a:rPr>
              <a:t>فرکانس مکانی</a:t>
            </a:r>
            <a:r>
              <a:rPr lang="fa-IR" dirty="0" smtClean="0">
                <a:latin typeface="Times New Roman" pitchFamily="18" charset="0"/>
                <a:cs typeface="Times New Roman" pitchFamily="18" charset="0"/>
              </a:rPr>
              <a:t>: تعداد تناوبهای در یک فاصله خاص</a:t>
            </a:r>
          </a:p>
          <a:p>
            <a:pPr algn="just" rtl="1"/>
            <a:r>
              <a:rPr lang="fa-IR" dirty="0" smtClean="0">
                <a:effectLst>
                  <a:outerShdw blurRad="38100" dist="38100" dir="2700000" algn="tl">
                    <a:srgbClr val="000000">
                      <a:alpha val="43137"/>
                    </a:srgbClr>
                  </a:outerShdw>
                </a:effectLst>
                <a:latin typeface="Times New Roman" pitchFamily="18" charset="0"/>
                <a:cs typeface="Times New Roman" pitchFamily="18" charset="0"/>
              </a:rPr>
              <a:t>کنتراست</a:t>
            </a:r>
            <a:r>
              <a:rPr lang="fa-IR" dirty="0" smtClean="0">
                <a:latin typeface="Times New Roman" pitchFamily="18" charset="0"/>
                <a:cs typeface="Times New Roman" pitchFamily="18" charset="0"/>
              </a:rPr>
              <a:t>: تفاضل روشنایی بین قسمتهای روشن پنجره و قسمتهای خاموش</a:t>
            </a:r>
            <a:r>
              <a:rPr lang="en-US" dirty="0" smtClean="0">
                <a:latin typeface="Times New Roman" pitchFamily="18" charset="0"/>
                <a:cs typeface="Times New Roman" pitchFamily="18" charset="0"/>
              </a:rPr>
              <a:t> </a:t>
            </a:r>
            <a:r>
              <a:rPr lang="fa-IR"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t>
            </a:r>
            <a:r>
              <a:rPr lang="fa-IR" dirty="0" smtClean="0">
                <a:latin typeface="Times New Roman" pitchFamily="18" charset="0"/>
                <a:cs typeface="Times New Roman" pitchFamily="18" charset="0"/>
              </a:rPr>
              <a:t>فاصله میچلسون</a:t>
            </a:r>
            <a:r>
              <a:rPr lang="en-US" dirty="0" smtClean="0">
                <a:latin typeface="Times New Roman" pitchFamily="18" charset="0"/>
                <a:cs typeface="Times New Roman" pitchFamily="18" charset="0"/>
              </a:rPr>
              <a:t>(</a:t>
            </a:r>
          </a:p>
          <a:p>
            <a:pPr algn="just" rtl="1"/>
            <a:r>
              <a:rPr lang="fa-IR" dirty="0" smtClean="0">
                <a:effectLst>
                  <a:outerShdw blurRad="38100" dist="38100" dir="2700000" algn="tl">
                    <a:srgbClr val="000000">
                      <a:alpha val="43137"/>
                    </a:srgbClr>
                  </a:outerShdw>
                </a:effectLst>
                <a:latin typeface="Times New Roman" pitchFamily="18" charset="0"/>
                <a:cs typeface="Times New Roman" pitchFamily="18" charset="0"/>
              </a:rPr>
              <a:t>فاز</a:t>
            </a:r>
            <a:r>
              <a:rPr lang="fa-IR"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fa-IR" dirty="0" smtClean="0">
                <a:latin typeface="Times New Roman" pitchFamily="18" charset="0"/>
                <a:cs typeface="Times New Roman" pitchFamily="18" charset="0"/>
              </a:rPr>
              <a:t>موقعیت نمودار را نسبت به یک موقعیت استاندارد</a:t>
            </a:r>
          </a:p>
          <a:p>
            <a:pPr algn="just" rtl="1"/>
            <a:r>
              <a:rPr lang="fa-IR" dirty="0" smtClean="0">
                <a:effectLst>
                  <a:outerShdw blurRad="38100" dist="38100" dir="2700000" algn="tl">
                    <a:srgbClr val="000000">
                      <a:alpha val="43137"/>
                    </a:srgbClr>
                  </a:outerShdw>
                </a:effectLst>
                <a:latin typeface="Times New Roman" pitchFamily="18" charset="0"/>
                <a:cs typeface="Times New Roman" pitchFamily="18" charset="0"/>
              </a:rPr>
              <a:t>راستا</a:t>
            </a:r>
            <a:r>
              <a:rPr lang="fa-IR" dirty="0" smtClean="0">
                <a:latin typeface="Times New Roman" pitchFamily="18" charset="0"/>
                <a:cs typeface="Times New Roman" pitchFamily="18" charset="0"/>
              </a:rPr>
              <a:t>: زاویه پنجره با یک راستای استاندارد</a:t>
            </a:r>
            <a:endParaRPr lang="en-US"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10</a:t>
            </a:fld>
            <a:endParaRPr lang="en-US" sz="1600" b="1" i="1" dirty="0"/>
          </a:p>
        </p:txBody>
      </p:sp>
      <p:pic>
        <p:nvPicPr>
          <p:cNvPr id="5" name="Picture 4"/>
          <p:cNvPicPr/>
          <p:nvPr/>
        </p:nvPicPr>
        <p:blipFill>
          <a:blip r:embed="rId3" cstate="print"/>
          <a:srcRect/>
          <a:stretch>
            <a:fillRect/>
          </a:stretch>
        </p:blipFill>
        <p:spPr bwMode="auto">
          <a:xfrm>
            <a:off x="1905000" y="4495165"/>
            <a:ext cx="2955290" cy="2362835"/>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800" b="1" dirty="0" smtClean="0">
                <a:latin typeface="Times New Roman" pitchFamily="18" charset="0"/>
                <a:cs typeface="Times New Roman" pitchFamily="18" charset="0"/>
              </a:rPr>
              <a:t>دسته های کلی مدلهای شناسایی اشیا</a:t>
            </a:r>
            <a:endParaRPr lang="en-US" sz="48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شئ محور (</a:t>
            </a:r>
            <a:r>
              <a:rPr lang="en-US" dirty="0" smtClean="0">
                <a:latin typeface="Times New Roman" pitchFamily="18" charset="0"/>
                <a:cs typeface="Times New Roman" pitchFamily="18" charset="0"/>
              </a:rPr>
              <a:t>Object-centered</a:t>
            </a:r>
            <a:r>
              <a:rPr lang="fa-IR" dirty="0" smtClean="0">
                <a:latin typeface="Times New Roman" pitchFamily="18" charset="0"/>
                <a:cs typeface="Times New Roman" pitchFamily="18" charset="0"/>
              </a:rPr>
              <a:t>)</a:t>
            </a:r>
          </a:p>
          <a:p>
            <a:pPr lvl="1" algn="just" rtl="1"/>
            <a:r>
              <a:rPr lang="fa-IR" dirty="0" smtClean="0">
                <a:latin typeface="Times New Roman" pitchFamily="18" charset="0"/>
                <a:cs typeface="Times New Roman" pitchFamily="18" charset="0"/>
              </a:rPr>
              <a:t>بر مبنای نظریه تجزیه ساختاری</a:t>
            </a:r>
          </a:p>
          <a:p>
            <a:pPr algn="just" rtl="1"/>
            <a:r>
              <a:rPr lang="fa-IR" dirty="0" smtClean="0">
                <a:latin typeface="Times New Roman" pitchFamily="18" charset="0"/>
                <a:cs typeface="Times New Roman" pitchFamily="18" charset="0"/>
              </a:rPr>
              <a:t>مبتنی بر تصویر (</a:t>
            </a:r>
            <a:r>
              <a:rPr lang="en-US" dirty="0" smtClean="0">
                <a:latin typeface="Times New Roman" pitchFamily="18" charset="0"/>
                <a:cs typeface="Times New Roman" pitchFamily="18" charset="0"/>
              </a:rPr>
              <a:t>Image-based</a:t>
            </a:r>
            <a:r>
              <a:rPr lang="fa-IR" dirty="0" smtClean="0">
                <a:latin typeface="Times New Roman" pitchFamily="18" charset="0"/>
                <a:cs typeface="Times New Roman" pitchFamily="18" charset="0"/>
              </a:rPr>
              <a:t>)</a:t>
            </a:r>
          </a:p>
          <a:p>
            <a:pPr lvl="1" algn="just" rtl="1"/>
            <a:r>
              <a:rPr lang="fa-IR" dirty="0" smtClean="0">
                <a:latin typeface="Times New Roman" pitchFamily="18" charset="0"/>
                <a:cs typeface="Times New Roman" pitchFamily="18" charset="0"/>
              </a:rPr>
              <a:t>مبتنی بر نما (</a:t>
            </a:r>
            <a:r>
              <a:rPr lang="en-US" dirty="0" smtClean="0">
                <a:latin typeface="Times New Roman" pitchFamily="18" charset="0"/>
                <a:cs typeface="Times New Roman" pitchFamily="18" charset="0"/>
              </a:rPr>
              <a:t>View-based</a:t>
            </a:r>
            <a:r>
              <a:rPr lang="fa-IR" dirty="0" smtClean="0">
                <a:latin typeface="Times New Roman" pitchFamily="18" charset="0"/>
                <a:cs typeface="Times New Roman" pitchFamily="18" charset="0"/>
              </a:rPr>
              <a:t>) یا مبتنی بر ظاهر(</a:t>
            </a:r>
            <a:r>
              <a:rPr lang="en-US" dirty="0" smtClean="0">
                <a:latin typeface="Times New Roman" pitchFamily="18" charset="0"/>
                <a:cs typeface="Times New Roman" pitchFamily="18" charset="0"/>
              </a:rPr>
              <a:t>Appearance-based</a:t>
            </a:r>
            <a:r>
              <a:rPr lang="fa-IR" dirty="0" smtClean="0">
                <a:latin typeface="Times New Roman" pitchFamily="18" charset="0"/>
                <a:cs typeface="Times New Roman" pitchFamily="18" charset="0"/>
              </a:rPr>
              <a:t>)</a:t>
            </a:r>
          </a:p>
          <a:p>
            <a:pPr lvl="1" algn="just" rtl="1"/>
            <a:r>
              <a:rPr lang="fa-IR" dirty="0" smtClean="0">
                <a:latin typeface="Times New Roman" pitchFamily="18" charset="0"/>
                <a:cs typeface="Times New Roman" pitchFamily="18" charset="0"/>
              </a:rPr>
              <a:t>درون چارچوب کلی فضای ویژگیها</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100</a:t>
            </a:fld>
            <a:endParaRPr lang="en-US" sz="1600" b="1" i="1" dirty="0"/>
          </a:p>
        </p:txBody>
      </p:sp>
    </p:spTree>
  </p:cSld>
  <p:clrMapOvr>
    <a:masterClrMapping/>
  </p:clrMapOvr>
  <p:transition>
    <p:cover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تجزیه ساختاری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نظریه ای درباره نحوه فهم تصویر توسط انسان</a:t>
            </a:r>
          </a:p>
          <a:p>
            <a:pPr marL="448056" lvl="1" indent="-384048" algn="just" rtl="1">
              <a:buSzPct val="80000"/>
              <a:buFont typeface="Wingdings 2"/>
              <a:buChar char=""/>
            </a:pPr>
            <a:r>
              <a:rPr lang="fa-IR" sz="3000" dirty="0" smtClean="0">
                <a:latin typeface="Times New Roman" pitchFamily="18" charset="0"/>
                <a:cs typeface="Times New Roman" pitchFamily="18" charset="0"/>
              </a:rPr>
              <a:t>یک شئ به صورت مجموعه ای از قسمتها (که از الفبای کوچک مشترکی بین همه اشیا انتخاب می شود) و ارتباطات فضایی آنها بازنمایی می شود.</a:t>
            </a:r>
          </a:p>
          <a:p>
            <a:pPr marL="448056" lvl="1" indent="-384048" algn="just" rtl="1">
              <a:buSzPct val="80000"/>
              <a:buFont typeface="Wingdings 2"/>
              <a:buChar char=""/>
            </a:pPr>
            <a:r>
              <a:rPr lang="fa-IR" sz="3000" dirty="0" smtClean="0">
                <a:latin typeface="Times New Roman" pitchFamily="18" charset="0"/>
                <a:cs typeface="Times New Roman" pitchFamily="18" charset="0"/>
              </a:rPr>
              <a:t>هر مولفه: </a:t>
            </a:r>
            <a:r>
              <a:rPr lang="en-US" sz="3000" dirty="0" smtClean="0">
                <a:latin typeface="Times New Roman" pitchFamily="18" charset="0"/>
                <a:cs typeface="Times New Roman" pitchFamily="18" charset="0"/>
              </a:rPr>
              <a:t>Geon (Geometric Ion)</a:t>
            </a:r>
          </a:p>
          <a:p>
            <a:pPr marL="448056" lvl="1" indent="-384048" algn="just" rtl="1">
              <a:buSzPct val="80000"/>
              <a:buFont typeface="Wingdings 2"/>
              <a:buChar char=""/>
            </a:pPr>
            <a:endParaRPr lang="fa-IR" sz="3000" dirty="0" smtClean="0">
              <a:latin typeface="Times New Roman" pitchFamily="18" charset="0"/>
              <a:cs typeface="Times New Roman" pitchFamily="18" charset="0"/>
            </a:endParaRPr>
          </a:p>
          <a:p>
            <a:pPr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101</a:t>
            </a:fld>
            <a:endParaRPr lang="en-US" sz="1600" b="1" i="1" dirty="0"/>
          </a:p>
        </p:txBody>
      </p:sp>
    </p:spTree>
  </p:cSld>
  <p:clrMapOvr>
    <a:masterClrMapping/>
  </p:clrMapOvr>
  <p:transition>
    <p:cover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مولفه ها</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هر </a:t>
            </a:r>
            <a:r>
              <a:rPr lang="en-US" dirty="0" smtClean="0">
                <a:latin typeface="Times New Roman" pitchFamily="18" charset="0"/>
                <a:cs typeface="Times New Roman" pitchFamily="18" charset="0"/>
              </a:rPr>
              <a:t>Geon</a:t>
            </a:r>
            <a:r>
              <a:rPr lang="fa-IR" dirty="0" smtClean="0">
                <a:latin typeface="Times New Roman" pitchFamily="18" charset="0"/>
                <a:cs typeface="Times New Roman" pitchFamily="18" charset="0"/>
              </a:rPr>
              <a:t> از نماهای مختلفی به صورت یکتا قابی تشخیص باشد (</a:t>
            </a:r>
            <a:r>
              <a:rPr lang="en-US" dirty="0" smtClean="0">
                <a:latin typeface="Times New Roman" pitchFamily="18" charset="0"/>
                <a:cs typeface="Times New Roman" pitchFamily="18" charset="0"/>
              </a:rPr>
              <a:t>View Invariance</a:t>
            </a:r>
            <a:r>
              <a:rPr lang="fa-IR"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تنها 36 تا </a:t>
            </a:r>
            <a:r>
              <a:rPr lang="en-US" dirty="0" smtClean="0">
                <a:latin typeface="Times New Roman" pitchFamily="18" charset="0"/>
                <a:cs typeface="Times New Roman" pitchFamily="18" charset="0"/>
              </a:rPr>
              <a:t>Geon</a:t>
            </a:r>
            <a:r>
              <a:rPr lang="fa-IR" dirty="0" smtClean="0">
                <a:latin typeface="Times New Roman" pitchFamily="18" charset="0"/>
                <a:cs typeface="Times New Roman" pitchFamily="18" charset="0"/>
              </a:rPr>
              <a:t> برای ساختن هزاران شئ کافیست</a:t>
            </a:r>
          </a:p>
          <a:p>
            <a:pPr algn="just" rtl="1"/>
            <a:r>
              <a:rPr lang="fa-IR" dirty="0" smtClean="0">
                <a:latin typeface="Times New Roman" pitchFamily="18" charset="0"/>
                <a:cs typeface="Times New Roman" pitchFamily="18" charset="0"/>
              </a:rPr>
              <a:t>زمانی اشیا می توانند تشخیص داده شوند که </a:t>
            </a:r>
            <a:r>
              <a:rPr lang="en-US" dirty="0" err="1" smtClean="0">
                <a:latin typeface="Times New Roman" pitchFamily="18" charset="0"/>
                <a:cs typeface="Times New Roman" pitchFamily="18" charset="0"/>
              </a:rPr>
              <a:t>geon</a:t>
            </a:r>
            <a:r>
              <a:rPr lang="fa-IR" dirty="0" smtClean="0">
                <a:latin typeface="Times New Roman" pitchFamily="18" charset="0"/>
                <a:cs typeface="Times New Roman" pitchFamily="18" charset="0"/>
              </a:rPr>
              <a:t>های آنها شناخته شوند</a:t>
            </a:r>
          </a:p>
          <a:p>
            <a:pPr lvl="1" algn="just" rtl="1"/>
            <a:r>
              <a:rPr lang="fa-IR" dirty="0" smtClean="0">
                <a:latin typeface="Times New Roman" pitchFamily="18" charset="0"/>
                <a:cs typeface="Times New Roman" pitchFamily="18" charset="0"/>
              </a:rPr>
              <a:t>کدام </a:t>
            </a:r>
            <a:r>
              <a:rPr lang="en-US" dirty="0" err="1" smtClean="0">
                <a:latin typeface="Times New Roman" pitchFamily="18" charset="0"/>
                <a:cs typeface="Times New Roman" pitchFamily="18" charset="0"/>
              </a:rPr>
              <a:t>geon</a:t>
            </a:r>
            <a:r>
              <a:rPr lang="fa-IR" dirty="0" smtClean="0">
                <a:latin typeface="Times New Roman" pitchFamily="18" charset="0"/>
                <a:cs typeface="Times New Roman" pitchFamily="18" charset="0"/>
              </a:rPr>
              <a:t>ها موجودند؟</a:t>
            </a:r>
          </a:p>
          <a:p>
            <a:pPr lvl="1" algn="just" rtl="1"/>
            <a:r>
              <a:rPr lang="fa-IR" dirty="0" smtClean="0">
                <a:latin typeface="Times New Roman" pitchFamily="18" charset="0"/>
                <a:cs typeface="Times New Roman" pitchFamily="18" charset="0"/>
              </a:rPr>
              <a:t>چه ارتباط فضایی بین </a:t>
            </a:r>
            <a:r>
              <a:rPr lang="en-US" dirty="0" err="1" smtClean="0">
                <a:latin typeface="Times New Roman" pitchFamily="18" charset="0"/>
                <a:cs typeface="Times New Roman" pitchFamily="18" charset="0"/>
              </a:rPr>
              <a:t>geon</a:t>
            </a:r>
            <a:r>
              <a:rPr lang="fa-IR" dirty="0" smtClean="0">
                <a:latin typeface="Times New Roman" pitchFamily="18" charset="0"/>
                <a:cs typeface="Times New Roman" pitchFamily="18" charset="0"/>
              </a:rPr>
              <a:t>ها وجود دارد؟</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102</a:t>
            </a:fld>
            <a:endParaRPr lang="en-US" sz="1600" b="1" i="1" dirty="0"/>
          </a:p>
        </p:txBody>
      </p:sp>
    </p:spTree>
  </p:cSld>
  <p:clrMapOvr>
    <a:masterClrMapping/>
  </p:clrMapOvr>
  <p:transition>
    <p:cover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818602" cy="6153912"/>
          </a:xfrm>
        </p:spPr>
        <p:txBody>
          <a:bodyPr>
            <a:noAutofit/>
          </a:bodyPr>
          <a:lstStyle/>
          <a:p>
            <a:pPr algn="r" rtl="1"/>
            <a:r>
              <a:rPr lang="fa-IR" sz="3600" dirty="0" smtClean="0">
                <a:ln w="6350">
                  <a:solidFill>
                    <a:schemeClr val="accent2"/>
                  </a:solidFill>
                </a:ln>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مولفه ها و اشیا</a:t>
            </a:r>
            <a:endParaRPr lang="en-US" sz="3600" b="1" dirty="0">
              <a:ln w="6350">
                <a:solidFill>
                  <a:schemeClr val="accent2"/>
                </a:solidFill>
              </a:ln>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 Placeholder 4"/>
          <p:cNvSpPr>
            <a:spLocks noGrp="1"/>
          </p:cNvSpPr>
          <p:nvPr>
            <p:ph type="body" idx="1"/>
          </p:nvPr>
        </p:nvSpPr>
        <p:spPr/>
        <p:txBody>
          <a:bodyPr>
            <a:noAutofit/>
          </a:bodyPr>
          <a:lstStyle/>
          <a:p>
            <a:r>
              <a:rPr lang="fa-IR" sz="3600" dirty="0" smtClean="0">
                <a:latin typeface="Times New Roman" pitchFamily="18" charset="0"/>
                <a:cs typeface="Times New Roman" pitchFamily="18" charset="0"/>
              </a:rPr>
              <a:t>ساخت</a:t>
            </a:r>
            <a:endParaRPr lang="en-US" sz="3600" dirty="0">
              <a:latin typeface="Times New Roman" pitchFamily="18" charset="0"/>
              <a:cs typeface="Times New Roman" pitchFamily="18" charset="0"/>
            </a:endParaRPr>
          </a:p>
        </p:txBody>
      </p:sp>
      <p:sp>
        <p:nvSpPr>
          <p:cNvPr id="6" name="Text Placeholder 5"/>
          <p:cNvSpPr>
            <a:spLocks noGrp="1"/>
          </p:cNvSpPr>
          <p:nvPr>
            <p:ph type="body" sz="half" idx="3"/>
          </p:nvPr>
        </p:nvSpPr>
        <p:spPr/>
        <p:txBody>
          <a:bodyPr>
            <a:noAutofit/>
          </a:bodyPr>
          <a:lstStyle/>
          <a:p>
            <a:r>
              <a:rPr lang="fa-IR" sz="3600" dirty="0" smtClean="0">
                <a:latin typeface="Times New Roman" pitchFamily="18" charset="0"/>
                <a:cs typeface="Times New Roman" pitchFamily="18" charset="0"/>
              </a:rPr>
              <a:t>تعریف</a:t>
            </a:r>
            <a:endParaRPr lang="en-US" sz="3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103</a:t>
            </a:fld>
            <a:endParaRPr lang="en-US" sz="1600" b="1" i="1" dirty="0"/>
          </a:p>
        </p:txBody>
      </p:sp>
      <p:sp>
        <p:nvSpPr>
          <p:cNvPr id="11" name="Content Placeholder 10"/>
          <p:cNvSpPr>
            <a:spLocks noGrp="1"/>
          </p:cNvSpPr>
          <p:nvPr>
            <p:ph sz="quarter" idx="2"/>
          </p:nvPr>
        </p:nvSpPr>
        <p:spPr/>
        <p:txBody>
          <a:bodyPr/>
          <a:lstStyle/>
          <a:p>
            <a:endParaRPr lang="en-US"/>
          </a:p>
        </p:txBody>
      </p:sp>
      <p:sp>
        <p:nvSpPr>
          <p:cNvPr id="12" name="Content Placeholder 11"/>
          <p:cNvSpPr>
            <a:spLocks noGrp="1"/>
          </p:cNvSpPr>
          <p:nvPr>
            <p:ph sz="quarter" idx="4"/>
          </p:nvPr>
        </p:nvSpPr>
        <p:spPr/>
        <p:txBody>
          <a:bodyPr/>
          <a:lstStyle/>
          <a:p>
            <a:pPr algn="just"/>
            <a:r>
              <a:rPr lang="en-US" dirty="0" err="1" smtClean="0">
                <a:latin typeface="Times New Roman" pitchFamily="18" charset="0"/>
                <a:cs typeface="Times New Roman" pitchFamily="18" charset="0"/>
              </a:rPr>
              <a:t>Geons</a:t>
            </a:r>
            <a:r>
              <a:rPr lang="en-US" dirty="0" smtClean="0">
                <a:latin typeface="Times New Roman" pitchFamily="18" charset="0"/>
                <a:cs typeface="Times New Roman" pitchFamily="18" charset="0"/>
              </a:rPr>
              <a:t>: Simple viewpoint-independent volumetric primitives that are the building blocks of object representation for recognition by RBC (Recognition-By-Components) theory</a:t>
            </a:r>
          </a:p>
          <a:p>
            <a:pPr algn="just"/>
            <a:r>
              <a:rPr lang="en-US" dirty="0" smtClean="0">
                <a:latin typeface="Californian FB" pitchFamily="18" charset="0"/>
              </a:rPr>
              <a:t>Same components can produce different objects.</a:t>
            </a:r>
          </a:p>
          <a:p>
            <a:pPr algn="just"/>
            <a:endParaRPr lang="en-US" dirty="0" smtClean="0">
              <a:latin typeface="Times New Roman" pitchFamily="18" charset="0"/>
              <a:cs typeface="Times New Roman" pitchFamily="18" charset="0"/>
            </a:endParaRPr>
          </a:p>
          <a:p>
            <a:endParaRPr lang="en-US" dirty="0"/>
          </a:p>
        </p:txBody>
      </p:sp>
      <p:pic>
        <p:nvPicPr>
          <p:cNvPr id="13" name="Picture 2" descr="pf4"/>
          <p:cNvPicPr>
            <a:picLocks noChangeAspect="1" noChangeArrowheads="1"/>
          </p:cNvPicPr>
          <p:nvPr/>
        </p:nvPicPr>
        <p:blipFill>
          <a:blip r:embed="rId3" cstate="print"/>
          <a:srcRect/>
          <a:stretch>
            <a:fillRect/>
          </a:stretch>
        </p:blipFill>
        <p:spPr bwMode="auto">
          <a:xfrm>
            <a:off x="2057400" y="304800"/>
            <a:ext cx="6858000" cy="29718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دشواریهای تجزیه ساختاری</a:t>
            </a:r>
            <a:endParaRPr lang="en-US" sz="6000" b="1" dirty="0">
              <a:latin typeface="Times New Roman" pitchFamily="18" charset="0"/>
              <a:cs typeface="Times New Roman" pitchFamily="18" charset="0"/>
            </a:endParaRPr>
          </a:p>
        </p:txBody>
      </p:sp>
      <p:sp>
        <p:nvSpPr>
          <p:cNvPr id="3" name="Content Placeholder 2"/>
          <p:cNvSpPr>
            <a:spLocks noGrp="1"/>
          </p:cNvSpPr>
          <p:nvPr>
            <p:ph sz="half" idx="1"/>
          </p:nvPr>
        </p:nvSpPr>
        <p:spPr/>
        <p:txBody>
          <a:bodyPr>
            <a:normAutofit/>
          </a:bodyPr>
          <a:lstStyle/>
          <a:p>
            <a:pPr algn="just" rtl="1"/>
            <a:r>
              <a:rPr lang="fa-IR" dirty="0" smtClean="0">
                <a:latin typeface="Times New Roman" pitchFamily="18" charset="0"/>
                <a:cs typeface="Times New Roman" pitchFamily="18" charset="0"/>
              </a:rPr>
              <a:t>عدم کفایت توصیف ساختاری و نیاز به اطلاعات متریک</a:t>
            </a:r>
          </a:p>
          <a:p>
            <a:pPr algn="just" rtl="1"/>
            <a:r>
              <a:rPr lang="fa-IR" dirty="0" smtClean="0">
                <a:latin typeface="Times New Roman" pitchFamily="18" charset="0"/>
                <a:cs typeface="Times New Roman" pitchFamily="18" charset="0"/>
              </a:rPr>
              <a:t>دشواری استخراج </a:t>
            </a:r>
            <a:r>
              <a:rPr lang="en-US" dirty="0" err="1" smtClean="0">
                <a:latin typeface="Times New Roman" pitchFamily="18" charset="0"/>
                <a:cs typeface="Times New Roman" pitchFamily="18" charset="0"/>
              </a:rPr>
              <a:t>geon</a:t>
            </a:r>
            <a:r>
              <a:rPr lang="fa-IR" dirty="0" smtClean="0">
                <a:latin typeface="Times New Roman" pitchFamily="18" charset="0"/>
                <a:cs typeface="Times New Roman" pitchFamily="18" charset="0"/>
              </a:rPr>
              <a:t>ها از تصاویر طبیعی</a:t>
            </a:r>
          </a:p>
          <a:p>
            <a:pPr algn="just" rtl="1"/>
            <a:r>
              <a:rPr lang="fa-IR" dirty="0" smtClean="0">
                <a:latin typeface="Times New Roman" pitchFamily="18" charset="0"/>
                <a:cs typeface="Times New Roman" pitchFamily="18" charset="0"/>
              </a:rPr>
              <a:t>ابهام در توصیف ساختاری: اغلب چندین کاندید وجود دارد</a:t>
            </a:r>
          </a:p>
          <a:p>
            <a:pPr algn="just" rtl="1"/>
            <a:r>
              <a:rPr lang="fa-IR" dirty="0" smtClean="0">
                <a:latin typeface="Times New Roman" pitchFamily="18" charset="0"/>
                <a:cs typeface="Times New Roman" pitchFamily="18" charset="0"/>
              </a:rPr>
              <a:t>دشواری استخراج توصیف ساختاری از بعضی اشیا</a:t>
            </a:r>
          </a:p>
          <a:p>
            <a:pPr lvl="1" algn="just" rtl="1"/>
            <a:endParaRPr lang="fa-IR" dirty="0" smtClean="0">
              <a:latin typeface="Times New Roman" pitchFamily="18" charset="0"/>
              <a:cs typeface="Times New Roman" pitchFamily="18" charset="0"/>
            </a:endParaRPr>
          </a:p>
        </p:txBody>
      </p:sp>
      <p:sp>
        <p:nvSpPr>
          <p:cNvPr id="5" name="Content Placeholder 4"/>
          <p:cNvSpPr>
            <a:spLocks noGrp="1"/>
          </p:cNvSpPr>
          <p:nvPr>
            <p:ph sz="half" idx="2"/>
          </p:nvPr>
        </p:nvSpPr>
        <p:spPr/>
        <p:txBody>
          <a:bodyPr/>
          <a:lstStyle/>
          <a:p>
            <a:endParaRPr lang="en-US" dirty="0"/>
          </a:p>
        </p:txBody>
      </p:sp>
      <p:sp>
        <p:nvSpPr>
          <p:cNvPr id="4" name="Slide Number Placeholder 3"/>
          <p:cNvSpPr>
            <a:spLocks noGrp="1"/>
          </p:cNvSpPr>
          <p:nvPr>
            <p:ph type="sldNum" sz="quarter" idx="12"/>
          </p:nvPr>
        </p:nvSpPr>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104</a:t>
            </a:fld>
            <a:endParaRPr lang="en-US" sz="1600" b="1" i="1" dirty="0"/>
          </a:p>
        </p:txBody>
      </p:sp>
      <p:pic>
        <p:nvPicPr>
          <p:cNvPr id="6" name="Picture 4"/>
          <p:cNvPicPr>
            <a:picLocks noChangeAspect="1" noChangeArrowheads="1"/>
          </p:cNvPicPr>
          <p:nvPr/>
        </p:nvPicPr>
        <p:blipFill>
          <a:blip r:embed="rId3" cstate="print"/>
          <a:srcRect/>
          <a:stretch>
            <a:fillRect/>
          </a:stretch>
        </p:blipFill>
        <p:spPr bwMode="auto">
          <a:xfrm>
            <a:off x="4495800" y="1676400"/>
            <a:ext cx="4190999" cy="45720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مبتنی بر تصویر</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معماری استاندارد شناسایی اشیاء مبتنی بر تصویر</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105</a:t>
            </a:fld>
            <a:endParaRPr lang="en-US" sz="1600" b="1" i="1" dirty="0"/>
          </a:p>
        </p:txBody>
      </p:sp>
      <p:graphicFrame>
        <p:nvGraphicFramePr>
          <p:cNvPr id="8" name="Picture Placeholder 7"/>
          <p:cNvGraphicFramePr>
            <a:graphicFrameLocks noGrp="1"/>
          </p:cNvGraphicFramePr>
          <p:nvPr>
            <p:ph type="pic" idx="1"/>
          </p:nvPr>
        </p:nvGraphicFramePr>
        <p:xfrm>
          <a:off x="1138238" y="374650"/>
          <a:ext cx="733425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over dir="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3800" b="1" dirty="0" smtClean="0">
                <a:latin typeface="Times New Roman" pitchFamily="18" charset="0"/>
                <a:cs typeface="Times New Roman" pitchFamily="18" charset="0"/>
              </a:rPr>
              <a:t>مدلهای سلسله مراتبی شناسایی شئ در قشر مخ</a:t>
            </a:r>
            <a:endParaRPr lang="en-US" sz="38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106</a:t>
            </a:fld>
            <a:endParaRPr lang="en-US" sz="1600" b="1" i="1" dirty="0"/>
          </a:p>
        </p:txBody>
      </p:sp>
      <p:sp>
        <p:nvSpPr>
          <p:cNvPr id="6" name="Content Placeholder 5"/>
          <p:cNvSpPr>
            <a:spLocks noGrp="1"/>
          </p:cNvSpPr>
          <p:nvPr>
            <p:ph idx="1"/>
          </p:nvPr>
        </p:nvSpPr>
        <p:spPr/>
        <p:txBody>
          <a:bodyPr/>
          <a:lstStyle/>
          <a:p>
            <a:endParaRPr lang="en-US"/>
          </a:p>
        </p:txBody>
      </p:sp>
      <p:pic>
        <p:nvPicPr>
          <p:cNvPr id="7" name="Picture 3"/>
          <p:cNvPicPr>
            <a:picLocks noChangeAspect="1" noChangeArrowheads="1"/>
          </p:cNvPicPr>
          <p:nvPr/>
        </p:nvPicPr>
        <p:blipFill>
          <a:blip r:embed="rId3" cstate="print"/>
          <a:srcRect/>
          <a:stretch>
            <a:fillRect/>
          </a:stretch>
        </p:blipFill>
        <p:spPr bwMode="auto">
          <a:xfrm>
            <a:off x="0" y="1828800"/>
            <a:ext cx="9144000" cy="42672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پایه فیزیولوژیک</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مبتنی بر تئوری کمی جریان بطنی بخش بینایی قشر مخ</a:t>
            </a:r>
          </a:p>
          <a:p>
            <a:pPr algn="just" rtl="1"/>
            <a:r>
              <a:rPr lang="fa-IR" dirty="0" smtClean="0">
                <a:latin typeface="Times New Roman" pitchFamily="18" charset="0"/>
                <a:cs typeface="Times New Roman" pitchFamily="18" charset="0"/>
              </a:rPr>
              <a:t>بر پایه یک مجموعه جدید از ویژگی یابهای اندازه و مکان</a:t>
            </a:r>
          </a:p>
          <a:p>
            <a:pPr lvl="1" algn="just" rtl="1"/>
            <a:r>
              <a:rPr lang="fa-IR" dirty="0" smtClean="0">
                <a:latin typeface="Times New Roman" pitchFamily="18" charset="0"/>
                <a:cs typeface="Times New Roman" pitchFamily="18" charset="0"/>
              </a:rPr>
              <a:t>از لحاظ کمی سازگار با خصوصیت تطبیق سلولها در طول جریان</a:t>
            </a:r>
          </a:p>
          <a:p>
            <a:pPr algn="just" rtl="1">
              <a:buNone/>
            </a:pPr>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107</a:t>
            </a:fld>
            <a:endParaRPr lang="en-US" sz="1600" b="1" i="1" dirty="0"/>
          </a:p>
        </p:txBody>
      </p:sp>
    </p:spTree>
  </p:cSld>
  <p:clrMapOvr>
    <a:masterClrMapping/>
  </p:clrMapOvr>
  <p:transition>
    <p:cover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مدل </a:t>
            </a:r>
            <a:r>
              <a:rPr lang="en-US" sz="6000" b="1" dirty="0" err="1" smtClean="0">
                <a:latin typeface="Times New Roman" pitchFamily="18" charset="0"/>
                <a:cs typeface="Times New Roman" pitchFamily="18" charset="0"/>
              </a:rPr>
              <a:t>HMax</a:t>
            </a:r>
            <a:endParaRPr lang="en-US" sz="60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108</a:t>
            </a:fld>
            <a:endParaRPr lang="en-US" sz="1600" b="1" i="1" dirty="0"/>
          </a:p>
        </p:txBody>
      </p:sp>
      <p:pic>
        <p:nvPicPr>
          <p:cNvPr id="5" name="Picture 2"/>
          <p:cNvPicPr>
            <a:picLocks noGrp="1" noChangeAspect="1" noChangeArrowheads="1"/>
          </p:cNvPicPr>
          <p:nvPr>
            <p:ph idx="1"/>
          </p:nvPr>
        </p:nvPicPr>
        <p:blipFill>
          <a:blip r:embed="rId3" cstate="print"/>
          <a:srcRect/>
          <a:stretch>
            <a:fillRect/>
          </a:stretch>
        </p:blipFill>
        <p:spPr bwMode="auto">
          <a:xfrm>
            <a:off x="762001" y="1371599"/>
            <a:ext cx="7696199" cy="5284189"/>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حساسیت به اندازه و نما</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الکی</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109</a:t>
            </a:fld>
            <a:endParaRPr lang="en-US" sz="1600" b="1" i="1" dirty="0"/>
          </a:p>
        </p:txBody>
      </p:sp>
      <p:sp>
        <p:nvSpPr>
          <p:cNvPr id="12" name="Picture Placeholder 11"/>
          <p:cNvSpPr>
            <a:spLocks noGrp="1"/>
          </p:cNvSpPr>
          <p:nvPr>
            <p:ph type="pic" idx="1"/>
          </p:nvPr>
        </p:nvSpPr>
        <p:spPr/>
      </p:sp>
      <p:pic>
        <p:nvPicPr>
          <p:cNvPr id="7" name="Picture 4"/>
          <p:cNvPicPr>
            <a:picLocks noChangeAspect="1" noChangeArrowheads="1"/>
          </p:cNvPicPr>
          <p:nvPr/>
        </p:nvPicPr>
        <p:blipFill>
          <a:blip r:embed="rId3" cstate="print"/>
          <a:srcRect l="11719" t="6250" r="10938" b="1042"/>
          <a:stretch>
            <a:fillRect/>
          </a:stretch>
        </p:blipFill>
        <p:spPr bwMode="auto">
          <a:xfrm>
            <a:off x="1143001" y="381000"/>
            <a:ext cx="7391399" cy="61722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ناحیه </a:t>
            </a:r>
            <a:r>
              <a:rPr lang="en-US" sz="6000" b="1" dirty="0" smtClean="0">
                <a:latin typeface="Times New Roman" pitchFamily="18" charset="0"/>
                <a:cs typeface="Times New Roman" pitchFamily="18" charset="0"/>
              </a:rPr>
              <a:t>V2</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0" y="1882808"/>
            <a:ext cx="8686800" cy="4572000"/>
          </a:xfrm>
        </p:spPr>
        <p:txBody>
          <a:bodyPr>
            <a:normAutofit/>
          </a:bodyPr>
          <a:lstStyle/>
          <a:p>
            <a:pPr algn="just" rtl="1"/>
            <a:r>
              <a:rPr lang="fa-IR" dirty="0" smtClean="0">
                <a:latin typeface="Times New Roman" pitchFamily="18" charset="0"/>
                <a:cs typeface="Times New Roman" pitchFamily="18" charset="0"/>
              </a:rPr>
              <a:t>حجم تقریباً برابر با حجم </a:t>
            </a:r>
            <a:r>
              <a:rPr lang="en-US" dirty="0" smtClean="0">
                <a:latin typeface="Times New Roman" pitchFamily="18" charset="0"/>
                <a:cs typeface="Times New Roman" pitchFamily="18" charset="0"/>
              </a:rPr>
              <a:t>V1</a:t>
            </a:r>
            <a:endParaRPr lang="fa-IR"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تشخیص زاویه و کانتور</a:t>
            </a:r>
          </a:p>
          <a:p>
            <a:pPr lvl="1" algn="just" rtl="1"/>
            <a:r>
              <a:rPr lang="fa-IR" sz="2800" dirty="0" smtClean="0">
                <a:latin typeface="Times New Roman" pitchFamily="18" charset="0"/>
                <a:cs typeface="Times New Roman" pitchFamily="18" charset="0"/>
              </a:rPr>
              <a:t>نورونهای </a:t>
            </a:r>
            <a:r>
              <a:rPr lang="en-US" sz="2800" dirty="0" smtClean="0">
                <a:latin typeface="Times New Roman" pitchFamily="18" charset="0"/>
                <a:cs typeface="Times New Roman" pitchFamily="18" charset="0"/>
              </a:rPr>
              <a:t>V2</a:t>
            </a:r>
            <a:r>
              <a:rPr lang="fa-IR" sz="2800" dirty="0" smtClean="0">
                <a:latin typeface="Times New Roman" pitchFamily="18" charset="0"/>
                <a:cs typeface="Times New Roman" pitchFamily="18" charset="0"/>
              </a:rPr>
              <a:t> به محرکهای کانتور بهتر از محرکهای بافت پاسخ می دهند</a:t>
            </a:r>
          </a:p>
          <a:p>
            <a:pPr lvl="1" algn="just" rtl="1"/>
            <a:r>
              <a:rPr lang="fa-IR" sz="2800" dirty="0" smtClean="0">
                <a:latin typeface="Times New Roman" pitchFamily="18" charset="0"/>
                <a:cs typeface="Times New Roman" pitchFamily="18" charset="0"/>
              </a:rPr>
              <a:t>محرکهای زاویه</a:t>
            </a:r>
          </a:p>
          <a:p>
            <a:pPr lvl="2" algn="just" rtl="1"/>
            <a:r>
              <a:rPr lang="fa-IR" dirty="0" smtClean="0">
                <a:latin typeface="Times New Roman" pitchFamily="18" charset="0"/>
                <a:cs typeface="Times New Roman" pitchFamily="18" charset="0"/>
              </a:rPr>
              <a:t>به یکی از خطوط تشکیل دهنده زاویه حساسند</a:t>
            </a:r>
          </a:p>
          <a:p>
            <a:pPr lvl="2" algn="just" rtl="1"/>
            <a:r>
              <a:rPr lang="fa-IR" dirty="0" smtClean="0">
                <a:latin typeface="Times New Roman" pitchFamily="18" charset="0"/>
                <a:cs typeface="Times New Roman" pitchFamily="18" charset="0"/>
              </a:rPr>
              <a:t>تنها به یک زاویه خاص در جهتهای مختلف پاسخ می دهند</a:t>
            </a:r>
          </a:p>
          <a:p>
            <a:pPr lvl="2" algn="just" rtl="1"/>
            <a:r>
              <a:rPr lang="fa-IR" dirty="0" smtClean="0">
                <a:latin typeface="Times New Roman" pitchFamily="18" charset="0"/>
                <a:cs typeface="Times New Roman" pitchFamily="18" charset="0"/>
              </a:rPr>
              <a:t>به یک جهت خاص از زاویه حساسند</a:t>
            </a:r>
          </a:p>
          <a:p>
            <a:pPr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11</a:t>
            </a:fld>
            <a:endParaRPr lang="en-US" sz="1600" b="1" i="1" dirty="0"/>
          </a:p>
        </p:txBody>
      </p:sp>
    </p:spTree>
  </p:cSld>
  <p:clrMapOvr>
    <a:masterClrMapping/>
  </p:clrMapOvr>
  <p:transition>
    <p:cover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مکانیسمی شبیه قشر مخ</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fontScale="85000" lnSpcReduction="20000"/>
          </a:bodyPr>
          <a:lstStyle/>
          <a:p>
            <a:pPr algn="ctr" rtl="1"/>
            <a:r>
              <a:rPr lang="en-US" dirty="0" smtClean="0">
                <a:latin typeface="Times New Roman" pitchFamily="18" charset="0"/>
                <a:cs typeface="Times New Roman" pitchFamily="18" charset="0"/>
              </a:rPr>
              <a:t>S1</a:t>
            </a:r>
            <a:r>
              <a:rPr lang="fa-IR" dirty="0" smtClean="0">
                <a:latin typeface="Times New Roman" pitchFamily="18" charset="0"/>
                <a:cs typeface="Times New Roman" pitchFamily="18" charset="0"/>
              </a:rPr>
              <a:t> – مجموعه ای لز فیلترهای گابور در اندازه ها و راستاهای مختلف</a:t>
            </a:r>
          </a:p>
          <a:p>
            <a:pPr algn="ctr" rtl="1"/>
            <a:r>
              <a:rPr lang="en-US" dirty="0" smtClean="0">
                <a:latin typeface="Times New Roman" pitchFamily="18" charset="0"/>
                <a:cs typeface="Times New Roman" pitchFamily="18" charset="0"/>
              </a:rPr>
              <a:t>C1</a:t>
            </a:r>
            <a:r>
              <a:rPr lang="fa-IR" dirty="0" smtClean="0">
                <a:latin typeface="Times New Roman" pitchFamily="18" charset="0"/>
                <a:cs typeface="Times New Roman" pitchFamily="18" charset="0"/>
              </a:rPr>
              <a:t> – بیشینه محلی نتایج مکانی و اندازه ای</a:t>
            </a:r>
          </a:p>
          <a:p>
            <a:pPr algn="ctr" rtl="1"/>
            <a:r>
              <a:rPr lang="en-US" dirty="0" smtClean="0">
                <a:latin typeface="Times New Roman" pitchFamily="18" charset="0"/>
                <a:cs typeface="Times New Roman" pitchFamily="18" charset="0"/>
              </a:rPr>
              <a:t>S2</a:t>
            </a:r>
            <a:r>
              <a:rPr lang="fa-IR" dirty="0" smtClean="0">
                <a:latin typeface="Times New Roman" pitchFamily="18" charset="0"/>
                <a:cs typeface="Times New Roman" pitchFamily="18" charset="0"/>
              </a:rPr>
              <a:t> – فیلتر برای هر بسته، نتیجه آن یک راستای منطبق با  تکه تصویر</a:t>
            </a:r>
          </a:p>
          <a:p>
            <a:pPr algn="ctr" rtl="1"/>
            <a:r>
              <a:rPr lang="en-US" dirty="0" smtClean="0">
                <a:latin typeface="Times New Roman" pitchFamily="18" charset="0"/>
                <a:cs typeface="Times New Roman" pitchFamily="18" charset="0"/>
              </a:rPr>
              <a:t>C2</a:t>
            </a:r>
            <a:r>
              <a:rPr lang="fa-IR" dirty="0" smtClean="0">
                <a:latin typeface="Times New Roman" pitchFamily="18" charset="0"/>
                <a:cs typeface="Times New Roman" pitchFamily="18" charset="0"/>
              </a:rPr>
              <a:t> – بیشینه روی همه </a:t>
            </a:r>
            <a:r>
              <a:rPr lang="en-US" dirty="0" smtClean="0">
                <a:latin typeface="Times New Roman" pitchFamily="18" charset="0"/>
                <a:cs typeface="Times New Roman" pitchFamily="18" charset="0"/>
              </a:rPr>
              <a:t>S2</a:t>
            </a:r>
            <a:r>
              <a:rPr lang="fa-IR" dirty="0" smtClean="0">
                <a:latin typeface="Times New Roman" pitchFamily="18" charset="0"/>
                <a:cs typeface="Times New Roman" pitchFamily="18" charset="0"/>
              </a:rPr>
              <a:t>ها، دارای پاسخ به ازای هر تکه تصویر</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110</a:t>
            </a:fld>
            <a:endParaRPr lang="en-US" sz="1600" b="1" i="1" dirty="0"/>
          </a:p>
        </p:txBody>
      </p:sp>
      <p:sp>
        <p:nvSpPr>
          <p:cNvPr id="12" name="Picture Placeholder 11"/>
          <p:cNvSpPr>
            <a:spLocks noGrp="1"/>
          </p:cNvSpPr>
          <p:nvPr>
            <p:ph type="pic" idx="1"/>
          </p:nvPr>
        </p:nvSpPr>
        <p:spPr/>
      </p:sp>
      <p:pic>
        <p:nvPicPr>
          <p:cNvPr id="7" name="Picture 2"/>
          <p:cNvPicPr>
            <a:picLocks noChangeAspect="1" noChangeArrowheads="1"/>
          </p:cNvPicPr>
          <p:nvPr/>
        </p:nvPicPr>
        <p:blipFill>
          <a:blip r:embed="rId3" cstate="print"/>
          <a:srcRect/>
          <a:stretch>
            <a:fillRect/>
          </a:stretch>
        </p:blipFill>
        <p:spPr bwMode="auto">
          <a:xfrm>
            <a:off x="1143000" y="381000"/>
            <a:ext cx="7315200" cy="5488236"/>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واحدهای </a:t>
            </a:r>
            <a:r>
              <a:rPr lang="en-US" sz="6000" b="1" dirty="0" smtClean="0">
                <a:latin typeface="Times New Roman" pitchFamily="18" charset="0"/>
                <a:cs typeface="Times New Roman" pitchFamily="18" charset="0"/>
              </a:rPr>
              <a:t>S1</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متناظر با سلولهای پایه ای که هوبل و ویسل در </a:t>
            </a:r>
            <a:r>
              <a:rPr lang="en-US" dirty="0" smtClean="0">
                <a:latin typeface="Times New Roman" pitchFamily="18" charset="0"/>
                <a:cs typeface="Times New Roman" pitchFamily="18" charset="0"/>
              </a:rPr>
              <a:t>V1</a:t>
            </a:r>
            <a:r>
              <a:rPr lang="fa-IR" dirty="0" smtClean="0">
                <a:latin typeface="Times New Roman" pitchFamily="18" charset="0"/>
                <a:cs typeface="Times New Roman" pitchFamily="18" charset="0"/>
              </a:rPr>
              <a:t> پیدا کردند</a:t>
            </a:r>
          </a:p>
          <a:p>
            <a:pPr algn="just" rtl="1"/>
            <a:r>
              <a:rPr lang="fa-IR" dirty="0" smtClean="0">
                <a:latin typeface="Times New Roman" pitchFamily="18" charset="0"/>
                <a:cs typeface="Times New Roman" pitchFamily="18" charset="0"/>
              </a:rPr>
              <a:t>واحدهای </a:t>
            </a:r>
            <a:r>
              <a:rPr lang="en-US" dirty="0" smtClean="0">
                <a:latin typeface="Times New Roman" pitchFamily="18" charset="0"/>
                <a:cs typeface="Times New Roman" pitchFamily="18" charset="0"/>
              </a:rPr>
              <a:t>S1</a:t>
            </a:r>
            <a:r>
              <a:rPr lang="fa-IR" dirty="0" smtClean="0">
                <a:latin typeface="Times New Roman" pitchFamily="18" charset="0"/>
                <a:cs typeface="Times New Roman" pitchFamily="18" charset="0"/>
              </a:rPr>
              <a:t> مانند توابع گابور عمل می کنند</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111</a:t>
            </a:fld>
            <a:endParaRPr lang="en-US" sz="1600" b="1" i="1" dirty="0"/>
          </a:p>
        </p:txBody>
      </p:sp>
      <p:sp>
        <p:nvSpPr>
          <p:cNvPr id="5" name="Rounded Rectangle 4"/>
          <p:cNvSpPr/>
          <p:nvPr/>
        </p:nvSpPr>
        <p:spPr>
          <a:xfrm>
            <a:off x="838200" y="3048000"/>
            <a:ext cx="73914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26" name="Object 2"/>
          <p:cNvGraphicFramePr>
            <a:graphicFrameLocks noChangeAspect="1"/>
          </p:cNvGraphicFramePr>
          <p:nvPr/>
        </p:nvGraphicFramePr>
        <p:xfrm>
          <a:off x="1828800" y="3048000"/>
          <a:ext cx="5297488" cy="1187450"/>
        </p:xfrm>
        <a:graphic>
          <a:graphicData uri="http://schemas.openxmlformats.org/presentationml/2006/ole">
            <p:oleObj spid="_x0000_s2050" name="Equation" r:id="rId4" imgW="2946240" imgH="660240" progId="Equation.3">
              <p:embed/>
            </p:oleObj>
          </a:graphicData>
        </a:graphic>
      </p:graphicFrame>
      <p:sp>
        <p:nvSpPr>
          <p:cNvPr id="7" name="Rectangle 6"/>
          <p:cNvSpPr/>
          <p:nvPr/>
        </p:nvSpPr>
        <p:spPr>
          <a:xfrm>
            <a:off x="914400" y="4495800"/>
            <a:ext cx="7315200" cy="2133600"/>
          </a:xfrm>
          <a:prstGeom prst="rect">
            <a:avLst/>
          </a:prstGeom>
          <a:solidFill>
            <a:schemeClr val="bg1"/>
          </a:solid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Flash data\Biologic feature\Presentation\1.jpg"/>
          <p:cNvPicPr>
            <a:picLocks noChangeAspect="1" noChangeArrowheads="1"/>
          </p:cNvPicPr>
          <p:nvPr/>
        </p:nvPicPr>
        <p:blipFill>
          <a:blip r:embed="rId5" cstate="print"/>
          <a:srcRect/>
          <a:stretch>
            <a:fillRect/>
          </a:stretch>
        </p:blipFill>
        <p:spPr bwMode="auto">
          <a:xfrm>
            <a:off x="990600" y="4572000"/>
            <a:ext cx="1905000" cy="1905000"/>
          </a:xfrm>
          <a:prstGeom prst="rect">
            <a:avLst/>
          </a:prstGeom>
          <a:noFill/>
          <a:ln w="9525">
            <a:noFill/>
            <a:miter lim="800000"/>
            <a:headEnd/>
            <a:tailEnd/>
          </a:ln>
        </p:spPr>
      </p:pic>
      <p:pic>
        <p:nvPicPr>
          <p:cNvPr id="9" name="Picture 3" descr="D:\Flash data\Biologic feature\Presentation\1\s1\Band3_orientation3.jpg"/>
          <p:cNvPicPr>
            <a:picLocks noChangeAspect="1" noChangeArrowheads="1"/>
          </p:cNvPicPr>
          <p:nvPr/>
        </p:nvPicPr>
        <p:blipFill>
          <a:blip r:embed="rId6" cstate="print"/>
          <a:srcRect/>
          <a:stretch>
            <a:fillRect/>
          </a:stretch>
        </p:blipFill>
        <p:spPr bwMode="auto">
          <a:xfrm>
            <a:off x="6172200" y="4572000"/>
            <a:ext cx="1905000" cy="1905000"/>
          </a:xfrm>
          <a:prstGeom prst="rect">
            <a:avLst/>
          </a:prstGeom>
          <a:noFill/>
          <a:ln w="9525">
            <a:noFill/>
            <a:miter lim="800000"/>
            <a:headEnd/>
            <a:tailEnd/>
          </a:ln>
        </p:spPr>
      </p:pic>
      <p:sp>
        <p:nvSpPr>
          <p:cNvPr id="10" name="Oval 9"/>
          <p:cNvSpPr/>
          <p:nvPr/>
        </p:nvSpPr>
        <p:spPr>
          <a:xfrm>
            <a:off x="1676400" y="5105400"/>
            <a:ext cx="457200" cy="457200"/>
          </a:xfrm>
          <a:prstGeom prst="ellipse">
            <a:avLst/>
          </a:prstGeom>
          <a:noFill/>
          <a:ln w="25400" cap="flat" cmpd="sng" algn="ctr">
            <a:solidFill>
              <a:schemeClr val="accent1">
                <a:lumMod val="75000"/>
              </a:schemeClr>
            </a:solidFill>
            <a:prstDash val="solid"/>
          </a:ln>
          <a:effectLst/>
        </p:spPr>
        <p:txBody>
          <a:bodyPr anchor="ctr"/>
          <a:lstStyle/>
          <a:p>
            <a:pPr algn="ctr" fontAlgn="auto">
              <a:spcBef>
                <a:spcPts val="0"/>
              </a:spcBef>
              <a:spcAft>
                <a:spcPts val="0"/>
              </a:spcAft>
              <a:defRPr/>
            </a:pPr>
            <a:endParaRPr lang="en-US" kern="0" dirty="0">
              <a:solidFill>
                <a:srgbClr val="FFFFFF"/>
              </a:solidFill>
              <a:latin typeface="Arial"/>
              <a:cs typeface="+mn-cs"/>
            </a:endParaRPr>
          </a:p>
        </p:txBody>
      </p:sp>
      <p:sp>
        <p:nvSpPr>
          <p:cNvPr id="11" name="Oval 10"/>
          <p:cNvSpPr/>
          <p:nvPr/>
        </p:nvSpPr>
        <p:spPr>
          <a:xfrm>
            <a:off x="6858000" y="5105400"/>
            <a:ext cx="457200" cy="457200"/>
          </a:xfrm>
          <a:prstGeom prst="ellipse">
            <a:avLst/>
          </a:prstGeom>
          <a:noFill/>
          <a:ln w="25400" cap="flat" cmpd="sng" algn="ctr">
            <a:solidFill>
              <a:schemeClr val="accent1">
                <a:lumMod val="75000"/>
              </a:schemeClr>
            </a:solidFill>
            <a:prstDash val="solid"/>
          </a:ln>
          <a:effectLst/>
        </p:spPr>
        <p:txBody>
          <a:bodyPr anchor="ctr"/>
          <a:lstStyle/>
          <a:p>
            <a:pPr algn="ctr" fontAlgn="auto">
              <a:spcBef>
                <a:spcPts val="0"/>
              </a:spcBef>
              <a:spcAft>
                <a:spcPts val="0"/>
              </a:spcAft>
              <a:defRPr/>
            </a:pPr>
            <a:endParaRPr lang="en-US" kern="0" dirty="0">
              <a:solidFill>
                <a:srgbClr val="FFFFFF"/>
              </a:solidFill>
              <a:latin typeface="Arial"/>
              <a:cs typeface="+mn-cs"/>
            </a:endParaRPr>
          </a:p>
        </p:txBody>
      </p:sp>
      <p:cxnSp>
        <p:nvCxnSpPr>
          <p:cNvPr id="12" name="Straight Arrow Connector 18"/>
          <p:cNvCxnSpPr>
            <a:cxnSpLocks noChangeShapeType="1"/>
          </p:cNvCxnSpPr>
          <p:nvPr/>
        </p:nvCxnSpPr>
        <p:spPr bwMode="auto">
          <a:xfrm>
            <a:off x="2133600" y="5257800"/>
            <a:ext cx="4572000" cy="1588"/>
          </a:xfrm>
          <a:prstGeom prst="straightConnector1">
            <a:avLst/>
          </a:prstGeom>
          <a:noFill/>
          <a:ln w="9525" algn="ctr">
            <a:solidFill>
              <a:schemeClr val="accent1">
                <a:lumMod val="75000"/>
              </a:schemeClr>
            </a:solidFill>
            <a:round/>
            <a:headEnd/>
            <a:tailEnd type="arrow" w="med" len="med"/>
          </a:ln>
        </p:spPr>
      </p:cxnSp>
      <p:pic>
        <p:nvPicPr>
          <p:cNvPr id="14" name="Picture 4"/>
          <p:cNvPicPr>
            <a:picLocks noChangeAspect="1" noChangeArrowheads="1"/>
          </p:cNvPicPr>
          <p:nvPr/>
        </p:nvPicPr>
        <p:blipFill>
          <a:blip r:embed="rId7" cstate="print"/>
          <a:srcRect/>
          <a:stretch>
            <a:fillRect/>
          </a:stretch>
        </p:blipFill>
        <p:spPr bwMode="auto">
          <a:xfrm>
            <a:off x="4038600" y="5334000"/>
            <a:ext cx="838200" cy="8382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فیلتر گابور</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فرکانسها و راستا های مختلف فیلتر گابور</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112</a:t>
            </a:fld>
            <a:endParaRPr lang="en-US" sz="1600" b="1" i="1" dirty="0"/>
          </a:p>
        </p:txBody>
      </p:sp>
      <p:sp>
        <p:nvSpPr>
          <p:cNvPr id="12" name="Picture Placeholder 11"/>
          <p:cNvSpPr>
            <a:spLocks noGrp="1"/>
          </p:cNvSpPr>
          <p:nvPr>
            <p:ph type="pic" idx="1"/>
          </p:nvPr>
        </p:nvSpPr>
        <p:spPr/>
      </p:sp>
      <p:grpSp>
        <p:nvGrpSpPr>
          <p:cNvPr id="5" name="Group 12"/>
          <p:cNvGrpSpPr>
            <a:grpSpLocks/>
          </p:cNvGrpSpPr>
          <p:nvPr/>
        </p:nvGrpSpPr>
        <p:grpSpPr bwMode="auto">
          <a:xfrm>
            <a:off x="1114780" y="300017"/>
            <a:ext cx="7343420" cy="2227836"/>
            <a:chOff x="541" y="3034"/>
            <a:chExt cx="5015" cy="1099"/>
          </a:xfrm>
        </p:grpSpPr>
        <p:pic>
          <p:nvPicPr>
            <p:cNvPr id="8" name="Picture 5"/>
            <p:cNvPicPr>
              <a:picLocks noChangeAspect="1" noChangeArrowheads="1"/>
            </p:cNvPicPr>
            <p:nvPr/>
          </p:nvPicPr>
          <p:blipFill>
            <a:blip r:embed="rId3" cstate="print"/>
            <a:srcRect/>
            <a:stretch>
              <a:fillRect/>
            </a:stretch>
          </p:blipFill>
          <p:spPr bwMode="auto">
            <a:xfrm>
              <a:off x="541" y="3034"/>
              <a:ext cx="5015" cy="1099"/>
            </a:xfrm>
            <a:prstGeom prst="rect">
              <a:avLst/>
            </a:prstGeom>
            <a:noFill/>
            <a:ln w="9525">
              <a:noFill/>
              <a:miter lim="800000"/>
              <a:headEnd/>
              <a:tailEnd/>
            </a:ln>
          </p:spPr>
        </p:pic>
        <p:sp>
          <p:nvSpPr>
            <p:cNvPr id="9" name="Line 7"/>
            <p:cNvSpPr>
              <a:spLocks noChangeShapeType="1"/>
            </p:cNvSpPr>
            <p:nvPr/>
          </p:nvSpPr>
          <p:spPr bwMode="auto">
            <a:xfrm>
              <a:off x="758" y="3034"/>
              <a:ext cx="4626" cy="24"/>
            </a:xfrm>
            <a:prstGeom prst="line">
              <a:avLst/>
            </a:prstGeom>
            <a:noFill/>
            <a:ln w="38100">
              <a:solidFill>
                <a:srgbClr val="FF3300"/>
              </a:solidFill>
              <a:miter lim="800000"/>
              <a:headEnd type="triangle" w="med" len="med"/>
              <a:tailEnd type="triangle" w="med" len="med"/>
            </a:ln>
            <a:effectLst/>
          </p:spPr>
          <p:txBody>
            <a:bodyPr wrap="none"/>
            <a:lstStyle/>
            <a:p>
              <a:pPr fontAlgn="auto">
                <a:spcBef>
                  <a:spcPts val="0"/>
                </a:spcBef>
                <a:spcAft>
                  <a:spcPts val="0"/>
                </a:spcAft>
                <a:defRPr/>
              </a:pPr>
              <a:endParaRPr lang="fa-IR" kern="0">
                <a:solidFill>
                  <a:sysClr val="windowText" lastClr="000000"/>
                </a:solidFill>
              </a:endParaRPr>
            </a:p>
          </p:txBody>
        </p:sp>
        <p:sp>
          <p:nvSpPr>
            <p:cNvPr id="10" name="Line 8"/>
            <p:cNvSpPr>
              <a:spLocks noChangeShapeType="1"/>
            </p:cNvSpPr>
            <p:nvPr/>
          </p:nvSpPr>
          <p:spPr bwMode="auto">
            <a:xfrm>
              <a:off x="576" y="3218"/>
              <a:ext cx="0" cy="799"/>
            </a:xfrm>
            <a:prstGeom prst="line">
              <a:avLst/>
            </a:prstGeom>
            <a:noFill/>
            <a:ln w="38100">
              <a:solidFill>
                <a:srgbClr val="FF3300"/>
              </a:solidFill>
              <a:miter lim="800000"/>
              <a:headEnd type="triangle" w="med" len="med"/>
              <a:tailEnd type="triangle" w="med" len="med"/>
            </a:ln>
            <a:effectLst/>
          </p:spPr>
          <p:txBody>
            <a:bodyPr wrap="none"/>
            <a:lstStyle/>
            <a:p>
              <a:pPr fontAlgn="auto">
                <a:spcBef>
                  <a:spcPts val="0"/>
                </a:spcBef>
                <a:spcAft>
                  <a:spcPts val="0"/>
                </a:spcAft>
                <a:defRPr/>
              </a:pPr>
              <a:endParaRPr lang="fa-IR" kern="0">
                <a:solidFill>
                  <a:sysClr val="windowText" lastClr="000000"/>
                </a:solidFill>
              </a:endParaRPr>
            </a:p>
          </p:txBody>
        </p:sp>
      </p:grpSp>
      <p:pic>
        <p:nvPicPr>
          <p:cNvPr id="14" name="Picture 77" descr="Band1_orientation3.jpg"/>
          <p:cNvPicPr>
            <a:picLocks noChangeAspect="1"/>
          </p:cNvPicPr>
          <p:nvPr/>
        </p:nvPicPr>
        <p:blipFill>
          <a:blip r:embed="rId4" cstate="print"/>
          <a:srcRect/>
          <a:stretch>
            <a:fillRect/>
          </a:stretch>
        </p:blipFill>
        <p:spPr bwMode="auto">
          <a:xfrm>
            <a:off x="4876800" y="3200400"/>
            <a:ext cx="1852612" cy="1852613"/>
          </a:xfrm>
          <a:prstGeom prst="rect">
            <a:avLst/>
          </a:prstGeom>
          <a:noFill/>
          <a:ln w="9525">
            <a:noFill/>
            <a:miter lim="800000"/>
            <a:headEnd/>
            <a:tailEnd/>
          </a:ln>
        </p:spPr>
      </p:pic>
      <p:pic>
        <p:nvPicPr>
          <p:cNvPr id="15" name="Picture 78" descr="Band1_orientation4.jpg"/>
          <p:cNvPicPr>
            <a:picLocks noChangeAspect="1"/>
          </p:cNvPicPr>
          <p:nvPr/>
        </p:nvPicPr>
        <p:blipFill>
          <a:blip r:embed="rId5" cstate="print"/>
          <a:srcRect/>
          <a:stretch>
            <a:fillRect/>
          </a:stretch>
        </p:blipFill>
        <p:spPr bwMode="auto">
          <a:xfrm>
            <a:off x="6858000" y="3200400"/>
            <a:ext cx="1852613" cy="1852612"/>
          </a:xfrm>
          <a:prstGeom prst="rect">
            <a:avLst/>
          </a:prstGeom>
          <a:noFill/>
          <a:ln w="9525">
            <a:noFill/>
            <a:miter lim="800000"/>
            <a:headEnd/>
            <a:tailEnd/>
          </a:ln>
        </p:spPr>
      </p:pic>
      <p:pic>
        <p:nvPicPr>
          <p:cNvPr id="16" name="Picture 10"/>
          <p:cNvPicPr>
            <a:picLocks noChangeAspect="1" noChangeArrowheads="1"/>
          </p:cNvPicPr>
          <p:nvPr/>
        </p:nvPicPr>
        <p:blipFill>
          <a:blip r:embed="rId6" cstate="print"/>
          <a:srcRect/>
          <a:stretch>
            <a:fillRect/>
          </a:stretch>
        </p:blipFill>
        <p:spPr bwMode="auto">
          <a:xfrm>
            <a:off x="4953000" y="3255963"/>
            <a:ext cx="373062" cy="373062"/>
          </a:xfrm>
          <a:prstGeom prst="rect">
            <a:avLst/>
          </a:prstGeom>
          <a:noFill/>
          <a:ln w="9525">
            <a:noFill/>
            <a:miter lim="800000"/>
            <a:headEnd/>
            <a:tailEnd/>
          </a:ln>
        </p:spPr>
      </p:pic>
      <p:pic>
        <p:nvPicPr>
          <p:cNvPr id="17" name="Picture 13"/>
          <p:cNvPicPr>
            <a:picLocks noChangeAspect="1" noChangeArrowheads="1"/>
          </p:cNvPicPr>
          <p:nvPr/>
        </p:nvPicPr>
        <p:blipFill>
          <a:blip r:embed="rId7" cstate="print"/>
          <a:srcRect/>
          <a:stretch>
            <a:fillRect/>
          </a:stretch>
        </p:blipFill>
        <p:spPr bwMode="auto">
          <a:xfrm>
            <a:off x="6934200" y="3241675"/>
            <a:ext cx="373063" cy="382587"/>
          </a:xfrm>
          <a:prstGeom prst="rect">
            <a:avLst/>
          </a:prstGeom>
          <a:noFill/>
          <a:ln w="9525">
            <a:noFill/>
            <a:miter lim="800000"/>
            <a:headEnd/>
            <a:tailEnd/>
          </a:ln>
        </p:spPr>
      </p:pic>
      <p:pic>
        <p:nvPicPr>
          <p:cNvPr id="18" name="Picture 75" descr="Band1_orientation1.jpg"/>
          <p:cNvPicPr>
            <a:picLocks noChangeAspect="1"/>
          </p:cNvPicPr>
          <p:nvPr/>
        </p:nvPicPr>
        <p:blipFill>
          <a:blip r:embed="rId8" cstate="print"/>
          <a:srcRect/>
          <a:stretch>
            <a:fillRect/>
          </a:stretch>
        </p:blipFill>
        <p:spPr bwMode="auto">
          <a:xfrm>
            <a:off x="914400" y="3200400"/>
            <a:ext cx="1852612" cy="1852613"/>
          </a:xfrm>
          <a:prstGeom prst="rect">
            <a:avLst/>
          </a:prstGeom>
          <a:noFill/>
          <a:ln w="9525">
            <a:noFill/>
            <a:miter lim="800000"/>
            <a:headEnd/>
            <a:tailEnd/>
          </a:ln>
        </p:spPr>
      </p:pic>
      <p:pic>
        <p:nvPicPr>
          <p:cNvPr id="19" name="Picture 76" descr="Band1_orientation2.jpg"/>
          <p:cNvPicPr>
            <a:picLocks noChangeAspect="1"/>
          </p:cNvPicPr>
          <p:nvPr/>
        </p:nvPicPr>
        <p:blipFill>
          <a:blip r:embed="rId9" cstate="print"/>
          <a:srcRect/>
          <a:stretch>
            <a:fillRect/>
          </a:stretch>
        </p:blipFill>
        <p:spPr bwMode="auto">
          <a:xfrm>
            <a:off x="2895600" y="3200400"/>
            <a:ext cx="1852612" cy="1852613"/>
          </a:xfrm>
          <a:prstGeom prst="rect">
            <a:avLst/>
          </a:prstGeom>
          <a:noFill/>
          <a:ln w="9525">
            <a:noFill/>
            <a:miter lim="800000"/>
            <a:headEnd/>
            <a:tailEnd/>
          </a:ln>
        </p:spPr>
      </p:pic>
      <p:pic>
        <p:nvPicPr>
          <p:cNvPr id="20" name="Picture 11"/>
          <p:cNvPicPr>
            <a:picLocks noChangeAspect="1" noChangeArrowheads="1"/>
          </p:cNvPicPr>
          <p:nvPr/>
        </p:nvPicPr>
        <p:blipFill>
          <a:blip r:embed="rId10" cstate="print"/>
          <a:srcRect/>
          <a:stretch>
            <a:fillRect/>
          </a:stretch>
        </p:blipFill>
        <p:spPr bwMode="auto">
          <a:xfrm>
            <a:off x="990600" y="3284538"/>
            <a:ext cx="363537" cy="373062"/>
          </a:xfrm>
          <a:prstGeom prst="rect">
            <a:avLst/>
          </a:prstGeom>
          <a:noFill/>
          <a:ln w="9525">
            <a:noFill/>
            <a:miter lim="800000"/>
            <a:headEnd/>
            <a:tailEnd/>
          </a:ln>
        </p:spPr>
      </p:pic>
      <p:pic>
        <p:nvPicPr>
          <p:cNvPr id="21" name="Picture 12"/>
          <p:cNvPicPr>
            <a:picLocks noChangeAspect="1" noChangeArrowheads="1"/>
          </p:cNvPicPr>
          <p:nvPr/>
        </p:nvPicPr>
        <p:blipFill>
          <a:blip r:embed="rId11" cstate="print"/>
          <a:srcRect/>
          <a:stretch>
            <a:fillRect/>
          </a:stretch>
        </p:blipFill>
        <p:spPr bwMode="auto">
          <a:xfrm>
            <a:off x="2971800" y="3270250"/>
            <a:ext cx="373062" cy="373063"/>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800" b="1" dirty="0" smtClean="0">
                <a:latin typeface="Times New Roman" pitchFamily="18" charset="0"/>
                <a:cs typeface="Times New Roman" pitchFamily="18" charset="0"/>
              </a:rPr>
              <a:t>واحدهای </a:t>
            </a:r>
            <a:r>
              <a:rPr lang="en-US" sz="4800" b="1" dirty="0" smtClean="0">
                <a:latin typeface="Times New Roman" pitchFamily="18" charset="0"/>
                <a:cs typeface="Times New Roman" pitchFamily="18" charset="0"/>
              </a:rPr>
              <a:t>S1</a:t>
            </a:r>
            <a:r>
              <a:rPr lang="fa-IR" sz="4800" b="1" dirty="0" smtClean="0">
                <a:latin typeface="Times New Roman" pitchFamily="18" charset="0"/>
                <a:cs typeface="Times New Roman" pitchFamily="18" charset="0"/>
              </a:rPr>
              <a:t> در مدل </a:t>
            </a:r>
            <a:r>
              <a:rPr lang="en-US" sz="4800" b="1" dirty="0" err="1" smtClean="0">
                <a:latin typeface="Times New Roman" pitchFamily="18" charset="0"/>
                <a:cs typeface="Times New Roman" pitchFamily="18" charset="0"/>
              </a:rPr>
              <a:t>HMax</a:t>
            </a:r>
            <a:endParaRPr lang="en-US" sz="48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136 نوع مختلف از واحدهای </a:t>
            </a:r>
            <a:r>
              <a:rPr lang="en-US" dirty="0" smtClean="0">
                <a:latin typeface="Times New Roman" pitchFamily="18" charset="0"/>
                <a:cs typeface="Times New Roman" pitchFamily="18" charset="0"/>
              </a:rPr>
              <a:t>S1</a:t>
            </a:r>
            <a:r>
              <a:rPr lang="fa-IR"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2 phases x 4 orientation x 17 sizes</a:t>
            </a:r>
            <a:r>
              <a:rPr lang="fa-IR" dirty="0" smtClean="0">
                <a:latin typeface="Times New Roman" pitchFamily="18" charset="0"/>
                <a:cs typeface="Times New Roman" pitchFamily="18" charset="0"/>
              </a:rPr>
              <a:t>)</a:t>
            </a:r>
          </a:p>
          <a:p>
            <a:pPr algn="ctr" rtl="1"/>
            <a:r>
              <a:rPr lang="fa-IR" dirty="0" smtClean="0">
                <a:latin typeface="Times New Roman" pitchFamily="18" charset="0"/>
                <a:cs typeface="Times New Roman" pitchFamily="18" charset="0"/>
              </a:rPr>
              <a:t>هر بخشی از فضای بینایی توسط مجموعه کاملی از انواع واحدها آنالیز می شوند.</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113</a:t>
            </a:fld>
            <a:endParaRPr lang="en-US" sz="1600" b="1" i="1" dirty="0"/>
          </a:p>
        </p:txBody>
      </p:sp>
      <p:sp>
        <p:nvSpPr>
          <p:cNvPr id="12" name="Picture Placeholder 11"/>
          <p:cNvSpPr>
            <a:spLocks noGrp="1"/>
          </p:cNvSpPr>
          <p:nvPr>
            <p:ph type="pic" idx="1"/>
          </p:nvPr>
        </p:nvSpPr>
        <p:spPr/>
      </p:sp>
      <p:pic>
        <p:nvPicPr>
          <p:cNvPr id="7" name="Picture 4" descr="Band1_orientation1.jpg"/>
          <p:cNvPicPr>
            <a:picLocks noChangeAspect="1"/>
          </p:cNvPicPr>
          <p:nvPr/>
        </p:nvPicPr>
        <p:blipFill>
          <a:blip r:embed="rId3" cstate="print"/>
          <a:srcRect/>
          <a:stretch>
            <a:fillRect/>
          </a:stretch>
        </p:blipFill>
        <p:spPr bwMode="auto">
          <a:xfrm>
            <a:off x="1363663" y="914400"/>
            <a:ext cx="1079500" cy="1079500"/>
          </a:xfrm>
          <a:prstGeom prst="rect">
            <a:avLst/>
          </a:prstGeom>
          <a:noFill/>
          <a:ln w="9525">
            <a:noFill/>
            <a:miter lim="800000"/>
            <a:headEnd/>
            <a:tailEnd/>
          </a:ln>
        </p:spPr>
      </p:pic>
      <p:pic>
        <p:nvPicPr>
          <p:cNvPr id="8" name="Picture 5" descr="Band1_orientation2.jpg"/>
          <p:cNvPicPr>
            <a:picLocks noChangeAspect="1"/>
          </p:cNvPicPr>
          <p:nvPr/>
        </p:nvPicPr>
        <p:blipFill>
          <a:blip r:embed="rId4" cstate="print"/>
          <a:srcRect/>
          <a:stretch>
            <a:fillRect/>
          </a:stretch>
        </p:blipFill>
        <p:spPr bwMode="auto">
          <a:xfrm>
            <a:off x="1363663" y="2057400"/>
            <a:ext cx="1079500" cy="1079500"/>
          </a:xfrm>
          <a:prstGeom prst="rect">
            <a:avLst/>
          </a:prstGeom>
          <a:noFill/>
          <a:ln w="9525">
            <a:noFill/>
            <a:miter lim="800000"/>
            <a:headEnd/>
            <a:tailEnd/>
          </a:ln>
        </p:spPr>
      </p:pic>
      <p:pic>
        <p:nvPicPr>
          <p:cNvPr id="9" name="Picture 6" descr="Band1_orientation3.jpg"/>
          <p:cNvPicPr>
            <a:picLocks noChangeAspect="1"/>
          </p:cNvPicPr>
          <p:nvPr/>
        </p:nvPicPr>
        <p:blipFill>
          <a:blip r:embed="rId5" cstate="print"/>
          <a:srcRect/>
          <a:stretch>
            <a:fillRect/>
          </a:stretch>
        </p:blipFill>
        <p:spPr bwMode="auto">
          <a:xfrm>
            <a:off x="1363663" y="3200400"/>
            <a:ext cx="1079500" cy="1079500"/>
          </a:xfrm>
          <a:prstGeom prst="rect">
            <a:avLst/>
          </a:prstGeom>
          <a:noFill/>
          <a:ln w="9525">
            <a:noFill/>
            <a:miter lim="800000"/>
            <a:headEnd/>
            <a:tailEnd/>
          </a:ln>
        </p:spPr>
      </p:pic>
      <p:pic>
        <p:nvPicPr>
          <p:cNvPr id="10" name="Picture 7" descr="Band1_orientation4.jpg"/>
          <p:cNvPicPr>
            <a:picLocks noChangeAspect="1"/>
          </p:cNvPicPr>
          <p:nvPr/>
        </p:nvPicPr>
        <p:blipFill>
          <a:blip r:embed="rId6" cstate="print"/>
          <a:srcRect/>
          <a:stretch>
            <a:fillRect/>
          </a:stretch>
        </p:blipFill>
        <p:spPr bwMode="auto">
          <a:xfrm>
            <a:off x="1363663" y="4343400"/>
            <a:ext cx="1079500" cy="1079500"/>
          </a:xfrm>
          <a:prstGeom prst="rect">
            <a:avLst/>
          </a:prstGeom>
          <a:noFill/>
          <a:ln w="9525">
            <a:noFill/>
            <a:miter lim="800000"/>
            <a:headEnd/>
            <a:tailEnd/>
          </a:ln>
        </p:spPr>
      </p:pic>
      <p:pic>
        <p:nvPicPr>
          <p:cNvPr id="11" name="Picture 8" descr="Band2_orientation1.jpg"/>
          <p:cNvPicPr>
            <a:picLocks noChangeAspect="1"/>
          </p:cNvPicPr>
          <p:nvPr/>
        </p:nvPicPr>
        <p:blipFill>
          <a:blip r:embed="rId3" cstate="print"/>
          <a:srcRect/>
          <a:stretch>
            <a:fillRect/>
          </a:stretch>
        </p:blipFill>
        <p:spPr bwMode="auto">
          <a:xfrm>
            <a:off x="2514600" y="914400"/>
            <a:ext cx="1081088" cy="1079500"/>
          </a:xfrm>
          <a:prstGeom prst="rect">
            <a:avLst/>
          </a:prstGeom>
          <a:noFill/>
          <a:ln w="9525">
            <a:noFill/>
            <a:miter lim="800000"/>
            <a:headEnd/>
            <a:tailEnd/>
          </a:ln>
        </p:spPr>
      </p:pic>
      <p:pic>
        <p:nvPicPr>
          <p:cNvPr id="13" name="Picture 9" descr="Band2_orientation2.jpg"/>
          <p:cNvPicPr>
            <a:picLocks noChangeAspect="1"/>
          </p:cNvPicPr>
          <p:nvPr/>
        </p:nvPicPr>
        <p:blipFill>
          <a:blip r:embed="rId4" cstate="print"/>
          <a:srcRect/>
          <a:stretch>
            <a:fillRect/>
          </a:stretch>
        </p:blipFill>
        <p:spPr bwMode="auto">
          <a:xfrm>
            <a:off x="2506663" y="2057400"/>
            <a:ext cx="1079500" cy="1079500"/>
          </a:xfrm>
          <a:prstGeom prst="rect">
            <a:avLst/>
          </a:prstGeom>
          <a:noFill/>
          <a:ln w="9525">
            <a:noFill/>
            <a:miter lim="800000"/>
            <a:headEnd/>
            <a:tailEnd/>
          </a:ln>
        </p:spPr>
      </p:pic>
      <p:pic>
        <p:nvPicPr>
          <p:cNvPr id="14" name="Picture 10" descr="Band2_orientation3.jpg"/>
          <p:cNvPicPr>
            <a:picLocks noChangeAspect="1"/>
          </p:cNvPicPr>
          <p:nvPr/>
        </p:nvPicPr>
        <p:blipFill>
          <a:blip r:embed="rId5" cstate="print"/>
          <a:srcRect/>
          <a:stretch>
            <a:fillRect/>
          </a:stretch>
        </p:blipFill>
        <p:spPr bwMode="auto">
          <a:xfrm>
            <a:off x="2506663" y="3200400"/>
            <a:ext cx="1079500" cy="1079500"/>
          </a:xfrm>
          <a:prstGeom prst="rect">
            <a:avLst/>
          </a:prstGeom>
          <a:noFill/>
          <a:ln w="9525">
            <a:noFill/>
            <a:miter lim="800000"/>
            <a:headEnd/>
            <a:tailEnd/>
          </a:ln>
        </p:spPr>
      </p:pic>
      <p:pic>
        <p:nvPicPr>
          <p:cNvPr id="15" name="Picture 11" descr="Band2_orientation4.jpg"/>
          <p:cNvPicPr>
            <a:picLocks noChangeAspect="1"/>
          </p:cNvPicPr>
          <p:nvPr/>
        </p:nvPicPr>
        <p:blipFill>
          <a:blip r:embed="rId6" cstate="print"/>
          <a:srcRect/>
          <a:stretch>
            <a:fillRect/>
          </a:stretch>
        </p:blipFill>
        <p:spPr bwMode="auto">
          <a:xfrm>
            <a:off x="2506663" y="4343400"/>
            <a:ext cx="1079500" cy="1079500"/>
          </a:xfrm>
          <a:prstGeom prst="rect">
            <a:avLst/>
          </a:prstGeom>
          <a:noFill/>
          <a:ln w="9525">
            <a:noFill/>
            <a:miter lim="800000"/>
            <a:headEnd/>
            <a:tailEnd/>
          </a:ln>
        </p:spPr>
      </p:pic>
      <p:pic>
        <p:nvPicPr>
          <p:cNvPr id="19" name="Picture 18" descr="Band15_orientation1.jpg"/>
          <p:cNvPicPr>
            <a:picLocks noChangeAspect="1"/>
          </p:cNvPicPr>
          <p:nvPr/>
        </p:nvPicPr>
        <p:blipFill>
          <a:blip r:embed="rId7" cstate="print"/>
          <a:srcRect/>
          <a:stretch>
            <a:fillRect/>
          </a:stretch>
        </p:blipFill>
        <p:spPr bwMode="auto">
          <a:xfrm>
            <a:off x="6019800" y="914400"/>
            <a:ext cx="1081088" cy="1079500"/>
          </a:xfrm>
          <a:prstGeom prst="rect">
            <a:avLst/>
          </a:prstGeom>
          <a:noFill/>
          <a:ln w="9525">
            <a:noFill/>
            <a:miter lim="800000"/>
            <a:headEnd/>
            <a:tailEnd/>
          </a:ln>
        </p:spPr>
      </p:pic>
      <p:pic>
        <p:nvPicPr>
          <p:cNvPr id="20" name="Picture 19" descr="Band15_orientation2.jpg"/>
          <p:cNvPicPr>
            <a:picLocks noChangeAspect="1"/>
          </p:cNvPicPr>
          <p:nvPr/>
        </p:nvPicPr>
        <p:blipFill>
          <a:blip r:embed="rId8" cstate="print"/>
          <a:srcRect/>
          <a:stretch>
            <a:fillRect/>
          </a:stretch>
        </p:blipFill>
        <p:spPr bwMode="auto">
          <a:xfrm>
            <a:off x="6019800" y="2057400"/>
            <a:ext cx="1081088" cy="1079500"/>
          </a:xfrm>
          <a:prstGeom prst="rect">
            <a:avLst/>
          </a:prstGeom>
          <a:noFill/>
          <a:ln w="9525">
            <a:noFill/>
            <a:miter lim="800000"/>
            <a:headEnd/>
            <a:tailEnd/>
          </a:ln>
        </p:spPr>
      </p:pic>
      <p:pic>
        <p:nvPicPr>
          <p:cNvPr id="21" name="Picture 20" descr="Band15_orientation3.jpg"/>
          <p:cNvPicPr>
            <a:picLocks noChangeAspect="1"/>
          </p:cNvPicPr>
          <p:nvPr/>
        </p:nvPicPr>
        <p:blipFill>
          <a:blip r:embed="rId9" cstate="print"/>
          <a:srcRect/>
          <a:stretch>
            <a:fillRect/>
          </a:stretch>
        </p:blipFill>
        <p:spPr bwMode="auto">
          <a:xfrm>
            <a:off x="6019800" y="3200400"/>
            <a:ext cx="1077913" cy="1079500"/>
          </a:xfrm>
          <a:prstGeom prst="rect">
            <a:avLst/>
          </a:prstGeom>
          <a:noFill/>
          <a:ln w="9525">
            <a:noFill/>
            <a:miter lim="800000"/>
            <a:headEnd/>
            <a:tailEnd/>
          </a:ln>
        </p:spPr>
      </p:pic>
      <p:pic>
        <p:nvPicPr>
          <p:cNvPr id="22" name="Picture 21" descr="Band15_orientation4.jpg"/>
          <p:cNvPicPr>
            <a:picLocks noChangeAspect="1"/>
          </p:cNvPicPr>
          <p:nvPr/>
        </p:nvPicPr>
        <p:blipFill>
          <a:blip r:embed="rId10" cstate="print"/>
          <a:srcRect/>
          <a:stretch>
            <a:fillRect/>
          </a:stretch>
        </p:blipFill>
        <p:spPr bwMode="auto">
          <a:xfrm>
            <a:off x="6011863" y="4343400"/>
            <a:ext cx="1079500" cy="1079500"/>
          </a:xfrm>
          <a:prstGeom prst="rect">
            <a:avLst/>
          </a:prstGeom>
          <a:noFill/>
          <a:ln w="9525">
            <a:noFill/>
            <a:miter lim="800000"/>
            <a:headEnd/>
            <a:tailEnd/>
          </a:ln>
        </p:spPr>
      </p:pic>
      <p:pic>
        <p:nvPicPr>
          <p:cNvPr id="23" name="Picture 22" descr="Band16_orientation1.jpg"/>
          <p:cNvPicPr>
            <a:picLocks noChangeAspect="1"/>
          </p:cNvPicPr>
          <p:nvPr/>
        </p:nvPicPr>
        <p:blipFill>
          <a:blip r:embed="rId7" cstate="print"/>
          <a:srcRect/>
          <a:stretch>
            <a:fillRect/>
          </a:stretch>
        </p:blipFill>
        <p:spPr bwMode="auto">
          <a:xfrm>
            <a:off x="7159625" y="914400"/>
            <a:ext cx="1081088" cy="1079500"/>
          </a:xfrm>
          <a:prstGeom prst="rect">
            <a:avLst/>
          </a:prstGeom>
          <a:noFill/>
          <a:ln w="9525">
            <a:noFill/>
            <a:miter lim="800000"/>
            <a:headEnd/>
            <a:tailEnd/>
          </a:ln>
        </p:spPr>
      </p:pic>
      <p:pic>
        <p:nvPicPr>
          <p:cNvPr id="24" name="Picture 23" descr="Band16_orientation2.jpg"/>
          <p:cNvPicPr>
            <a:picLocks noChangeAspect="1"/>
          </p:cNvPicPr>
          <p:nvPr/>
        </p:nvPicPr>
        <p:blipFill>
          <a:blip r:embed="rId8" cstate="print"/>
          <a:srcRect/>
          <a:stretch>
            <a:fillRect/>
          </a:stretch>
        </p:blipFill>
        <p:spPr bwMode="auto">
          <a:xfrm>
            <a:off x="7159625" y="2057400"/>
            <a:ext cx="1081088" cy="1079500"/>
          </a:xfrm>
          <a:prstGeom prst="rect">
            <a:avLst/>
          </a:prstGeom>
          <a:noFill/>
          <a:ln w="9525">
            <a:noFill/>
            <a:miter lim="800000"/>
            <a:headEnd/>
            <a:tailEnd/>
          </a:ln>
        </p:spPr>
      </p:pic>
      <p:pic>
        <p:nvPicPr>
          <p:cNvPr id="25" name="Picture 24" descr="Band16_orientation3.jpg"/>
          <p:cNvPicPr>
            <a:picLocks noChangeAspect="1"/>
          </p:cNvPicPr>
          <p:nvPr/>
        </p:nvPicPr>
        <p:blipFill>
          <a:blip r:embed="rId9" cstate="print"/>
          <a:srcRect/>
          <a:stretch>
            <a:fillRect/>
          </a:stretch>
        </p:blipFill>
        <p:spPr bwMode="auto">
          <a:xfrm>
            <a:off x="7159625" y="3200400"/>
            <a:ext cx="1081088" cy="1079500"/>
          </a:xfrm>
          <a:prstGeom prst="rect">
            <a:avLst/>
          </a:prstGeom>
          <a:noFill/>
          <a:ln w="9525">
            <a:noFill/>
            <a:miter lim="800000"/>
            <a:headEnd/>
            <a:tailEnd/>
          </a:ln>
        </p:spPr>
      </p:pic>
      <p:pic>
        <p:nvPicPr>
          <p:cNvPr id="26" name="Picture 25" descr="Band16_orientation4.jpg"/>
          <p:cNvPicPr>
            <a:picLocks noChangeAspect="1"/>
          </p:cNvPicPr>
          <p:nvPr/>
        </p:nvPicPr>
        <p:blipFill>
          <a:blip r:embed="rId10" cstate="print"/>
          <a:srcRect/>
          <a:stretch>
            <a:fillRect/>
          </a:stretch>
        </p:blipFill>
        <p:spPr bwMode="auto">
          <a:xfrm>
            <a:off x="7159625" y="4335462"/>
            <a:ext cx="1081088" cy="1079500"/>
          </a:xfrm>
          <a:prstGeom prst="rect">
            <a:avLst/>
          </a:prstGeom>
          <a:noFill/>
          <a:ln w="9525">
            <a:noFill/>
            <a:miter lim="800000"/>
            <a:headEnd/>
            <a:tailEnd/>
          </a:ln>
        </p:spPr>
      </p:pic>
      <p:sp>
        <p:nvSpPr>
          <p:cNvPr id="27" name="Striped Right Arrow 26"/>
          <p:cNvSpPr/>
          <p:nvPr/>
        </p:nvSpPr>
        <p:spPr>
          <a:xfrm>
            <a:off x="3733800" y="2209800"/>
            <a:ext cx="2133600" cy="1905000"/>
          </a:xfrm>
          <a:prstGeom prst="stripedRightArrow">
            <a:avLst>
              <a:gd name="adj1" fmla="val 61060"/>
              <a:gd name="adj2" fmla="val 61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6"/>
          <p:cNvSpPr txBox="1">
            <a:spLocks noChangeArrowheads="1"/>
          </p:cNvSpPr>
          <p:nvPr/>
        </p:nvSpPr>
        <p:spPr bwMode="auto">
          <a:xfrm>
            <a:off x="1447800" y="5410200"/>
            <a:ext cx="782637" cy="369888"/>
          </a:xfrm>
          <a:prstGeom prst="rect">
            <a:avLst/>
          </a:prstGeom>
          <a:noFill/>
          <a:ln w="9525">
            <a:noFill/>
            <a:miter lim="800000"/>
            <a:headEnd/>
            <a:tailEnd/>
          </a:ln>
        </p:spPr>
        <p:txBody>
          <a:bodyPr wrap="none">
            <a:spAutoFit/>
          </a:bodyPr>
          <a:lstStyle/>
          <a:p>
            <a:pPr fontAlgn="auto">
              <a:spcBef>
                <a:spcPts val="0"/>
              </a:spcBef>
              <a:spcAft>
                <a:spcPts val="0"/>
              </a:spcAft>
              <a:defRPr/>
            </a:pPr>
            <a:r>
              <a:rPr lang="en-US" kern="0" dirty="0">
                <a:solidFill>
                  <a:sysClr val="windowText" lastClr="000000"/>
                </a:solidFill>
              </a:rPr>
              <a:t>Scale1</a:t>
            </a:r>
          </a:p>
        </p:txBody>
      </p:sp>
      <p:sp>
        <p:nvSpPr>
          <p:cNvPr id="29" name="TextBox 26"/>
          <p:cNvSpPr txBox="1">
            <a:spLocks noChangeArrowheads="1"/>
          </p:cNvSpPr>
          <p:nvPr/>
        </p:nvSpPr>
        <p:spPr bwMode="auto">
          <a:xfrm>
            <a:off x="2590800" y="5410200"/>
            <a:ext cx="995785" cy="369332"/>
          </a:xfrm>
          <a:prstGeom prst="rect">
            <a:avLst/>
          </a:prstGeom>
          <a:noFill/>
          <a:ln w="9525">
            <a:noFill/>
            <a:miter lim="800000"/>
            <a:headEnd/>
            <a:tailEnd/>
          </a:ln>
        </p:spPr>
        <p:txBody>
          <a:bodyPr wrap="none">
            <a:spAutoFit/>
          </a:bodyPr>
          <a:lstStyle/>
          <a:p>
            <a:pPr fontAlgn="auto">
              <a:spcBef>
                <a:spcPts val="0"/>
              </a:spcBef>
              <a:spcAft>
                <a:spcPts val="0"/>
              </a:spcAft>
              <a:defRPr/>
            </a:pPr>
            <a:r>
              <a:rPr lang="en-US" kern="0" dirty="0" smtClean="0">
                <a:solidFill>
                  <a:sysClr val="windowText" lastClr="000000"/>
                </a:solidFill>
              </a:rPr>
              <a:t>Scale 2</a:t>
            </a:r>
            <a:endParaRPr lang="en-US" kern="0" dirty="0">
              <a:solidFill>
                <a:sysClr val="windowText" lastClr="000000"/>
              </a:solidFill>
            </a:endParaRPr>
          </a:p>
        </p:txBody>
      </p:sp>
      <p:sp>
        <p:nvSpPr>
          <p:cNvPr id="30" name="TextBox 26"/>
          <p:cNvSpPr txBox="1">
            <a:spLocks noChangeArrowheads="1"/>
          </p:cNvSpPr>
          <p:nvPr/>
        </p:nvSpPr>
        <p:spPr bwMode="auto">
          <a:xfrm>
            <a:off x="6172200" y="5410200"/>
            <a:ext cx="1059906" cy="369332"/>
          </a:xfrm>
          <a:prstGeom prst="rect">
            <a:avLst/>
          </a:prstGeom>
          <a:noFill/>
          <a:ln w="9525">
            <a:noFill/>
            <a:miter lim="800000"/>
            <a:headEnd/>
            <a:tailEnd/>
          </a:ln>
        </p:spPr>
        <p:txBody>
          <a:bodyPr wrap="none">
            <a:spAutoFit/>
          </a:bodyPr>
          <a:lstStyle/>
          <a:p>
            <a:pPr fontAlgn="auto">
              <a:spcBef>
                <a:spcPts val="0"/>
              </a:spcBef>
              <a:spcAft>
                <a:spcPts val="0"/>
              </a:spcAft>
              <a:defRPr/>
            </a:pPr>
            <a:r>
              <a:rPr lang="en-US" kern="0" dirty="0" smtClean="0">
                <a:solidFill>
                  <a:sysClr val="windowText" lastClr="000000"/>
                </a:solidFill>
              </a:rPr>
              <a:t>Scale15</a:t>
            </a:r>
            <a:endParaRPr lang="en-US" kern="0" dirty="0">
              <a:solidFill>
                <a:sysClr val="windowText" lastClr="000000"/>
              </a:solidFill>
            </a:endParaRPr>
          </a:p>
        </p:txBody>
      </p:sp>
      <p:sp>
        <p:nvSpPr>
          <p:cNvPr id="31" name="TextBox 26"/>
          <p:cNvSpPr txBox="1">
            <a:spLocks noChangeArrowheads="1"/>
          </p:cNvSpPr>
          <p:nvPr/>
        </p:nvSpPr>
        <p:spPr bwMode="auto">
          <a:xfrm>
            <a:off x="7162800" y="5410200"/>
            <a:ext cx="1059906" cy="369332"/>
          </a:xfrm>
          <a:prstGeom prst="rect">
            <a:avLst/>
          </a:prstGeom>
          <a:noFill/>
          <a:ln w="9525">
            <a:noFill/>
            <a:miter lim="800000"/>
            <a:headEnd/>
            <a:tailEnd/>
          </a:ln>
        </p:spPr>
        <p:txBody>
          <a:bodyPr wrap="none">
            <a:spAutoFit/>
          </a:bodyPr>
          <a:lstStyle/>
          <a:p>
            <a:pPr fontAlgn="auto">
              <a:spcBef>
                <a:spcPts val="0"/>
              </a:spcBef>
              <a:spcAft>
                <a:spcPts val="0"/>
              </a:spcAft>
              <a:defRPr/>
            </a:pPr>
            <a:r>
              <a:rPr lang="en-US" kern="0" dirty="0" smtClean="0">
                <a:solidFill>
                  <a:sysClr val="windowText" lastClr="000000"/>
                </a:solidFill>
              </a:rPr>
              <a:t>Scale16</a:t>
            </a:r>
            <a:endParaRPr lang="en-US" kern="0" dirty="0">
              <a:solidFill>
                <a:sysClr val="windowText" lastClr="000000"/>
              </a:solidFill>
            </a:endParaRPr>
          </a:p>
        </p:txBody>
      </p:sp>
    </p:spTree>
  </p:cSld>
  <p:clrMapOvr>
    <a:masterClrMapping/>
  </p:clrMapOvr>
  <p:transition>
    <p:cover dir="u"/>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واحدهای </a:t>
            </a:r>
            <a:r>
              <a:rPr lang="en-US" sz="6000" b="1" dirty="0" smtClean="0">
                <a:latin typeface="Times New Roman" pitchFamily="18" charset="0"/>
                <a:cs typeface="Times New Roman" pitchFamily="18" charset="0"/>
              </a:rPr>
              <a:t>C1</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متناسب با سلولهای پیچیده قشر مخ</a:t>
            </a:r>
          </a:p>
          <a:p>
            <a:pPr algn="just" rtl="1"/>
            <a:r>
              <a:rPr lang="fa-IR" dirty="0" smtClean="0">
                <a:latin typeface="Times New Roman" pitchFamily="18" charset="0"/>
                <a:cs typeface="Times New Roman" pitchFamily="18" charset="0"/>
              </a:rPr>
              <a:t>تحمل بیشتر در برابر جابجایی و اندازه</a:t>
            </a:r>
          </a:p>
          <a:p>
            <a:pPr algn="just" rtl="1"/>
            <a:r>
              <a:rPr lang="fa-IR" dirty="0" smtClean="0">
                <a:latin typeface="Times New Roman" pitchFamily="18" charset="0"/>
                <a:cs typeface="Times New Roman" pitchFamily="18" charset="0"/>
              </a:rPr>
              <a:t>دریافت ورودی از گروهی از واحدهای </a:t>
            </a:r>
            <a:r>
              <a:rPr lang="en-US" dirty="0" smtClean="0">
                <a:latin typeface="Times New Roman" pitchFamily="18" charset="0"/>
                <a:cs typeface="Times New Roman" pitchFamily="18" charset="0"/>
              </a:rPr>
              <a:t>S1</a:t>
            </a:r>
            <a:r>
              <a:rPr lang="fa-IR" dirty="0" smtClean="0">
                <a:latin typeface="Times New Roman" pitchFamily="18" charset="0"/>
                <a:cs typeface="Times New Roman" pitchFamily="18" charset="0"/>
              </a:rPr>
              <a:t> در لایه اول</a:t>
            </a:r>
          </a:p>
          <a:p>
            <a:pPr lvl="1" algn="just" rtl="1"/>
            <a:r>
              <a:rPr lang="fa-IR" dirty="0" smtClean="0">
                <a:latin typeface="Times New Roman" pitchFamily="18" charset="0"/>
                <a:cs typeface="Times New Roman" pitchFamily="18" charset="0"/>
              </a:rPr>
              <a:t>گروه دارای راستای یکسان</a:t>
            </a:r>
          </a:p>
          <a:p>
            <a:pPr lvl="1" algn="just" rtl="1"/>
            <a:r>
              <a:rPr lang="fa-IR" dirty="0" smtClean="0">
                <a:latin typeface="Times New Roman" pitchFamily="18" charset="0"/>
                <a:cs typeface="Times New Roman" pitchFamily="18" charset="0"/>
              </a:rPr>
              <a:t>گروه دارای مکانها و اندازه هایی اندکی متفاوت</a:t>
            </a:r>
          </a:p>
          <a:p>
            <a:pPr algn="just" rtl="1"/>
            <a:r>
              <a:rPr lang="fa-IR" dirty="0" smtClean="0">
                <a:latin typeface="Times New Roman" pitchFamily="18" charset="0"/>
                <a:cs typeface="Times New Roman" pitchFamily="18" charset="0"/>
              </a:rPr>
              <a:t>عملیات انجام شده در این واحدها</a:t>
            </a:r>
          </a:p>
          <a:p>
            <a:pPr lvl="1" algn="just" rtl="1"/>
            <a:r>
              <a:rPr lang="fa-IR" dirty="0" smtClean="0">
                <a:latin typeface="Times New Roman" pitchFamily="18" charset="0"/>
                <a:cs typeface="Times New Roman" pitchFamily="18" charset="0"/>
              </a:rPr>
              <a:t>عملیات شبیه بیشینه گیری غیرخطی</a:t>
            </a:r>
          </a:p>
          <a:p>
            <a:pPr lvl="1" algn="just" rtl="1"/>
            <a:r>
              <a:rPr lang="fa-IR" dirty="0" smtClean="0">
                <a:latin typeface="Times New Roman" pitchFamily="18" charset="0"/>
                <a:cs typeface="Times New Roman" pitchFamily="18" charset="0"/>
              </a:rPr>
              <a:t>روی پاسخ واحدهای </a:t>
            </a:r>
            <a:r>
              <a:rPr lang="en-US" dirty="0" smtClean="0">
                <a:latin typeface="Times New Roman" pitchFamily="18" charset="0"/>
                <a:cs typeface="Times New Roman" pitchFamily="18" charset="0"/>
              </a:rPr>
              <a:t>S1</a:t>
            </a:r>
            <a:endParaRPr lang="fa-IR" dirty="0" smtClean="0">
              <a:latin typeface="Times New Roman" pitchFamily="18" charset="0"/>
              <a:cs typeface="Times New Roman" pitchFamily="18" charset="0"/>
            </a:endParaRPr>
          </a:p>
          <a:p>
            <a:pPr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114</a:t>
            </a:fld>
            <a:endParaRPr lang="en-US" sz="1600" b="1" i="1" dirty="0"/>
          </a:p>
        </p:txBody>
      </p:sp>
    </p:spTree>
  </p:cSld>
  <p:clrMapOvr>
    <a:masterClrMapping/>
  </p:clrMapOvr>
  <p:transition>
    <p:cover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نامتغیری در لایه </a:t>
            </a:r>
            <a:r>
              <a:rPr lang="en-US" sz="6000" b="1" dirty="0" smtClean="0">
                <a:latin typeface="Times New Roman" pitchFamily="18" charset="0"/>
                <a:cs typeface="Times New Roman" pitchFamily="18" charset="0"/>
              </a:rPr>
              <a:t>C1</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(بالا)  الگوی غالب در مکانهای مختلفی پیدا می شوند </a:t>
            </a:r>
            <a:r>
              <a:rPr lang="fa-IR" dirty="0" smtClean="0">
                <a:latin typeface="Times New Roman" pitchFamily="18" charset="0"/>
                <a:cs typeface="Times New Roman" pitchFamily="18" charset="0"/>
                <a:sym typeface="Wingdings" pitchFamily="2" charset="2"/>
              </a:rPr>
              <a:t> نامتغیری به جابجایی</a:t>
            </a:r>
          </a:p>
          <a:p>
            <a:pPr algn="ctr" rtl="1"/>
            <a:r>
              <a:rPr lang="fa-IR" dirty="0" smtClean="0">
                <a:latin typeface="Times New Roman" pitchFamily="18" charset="0"/>
                <a:cs typeface="Times New Roman" pitchFamily="18" charset="0"/>
                <a:sym typeface="Wingdings" pitchFamily="2" charset="2"/>
              </a:rPr>
              <a:t>(پایین) الگوی غالب در ابعاد مختلف  نامتغیری به اندازه</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115</a:t>
            </a:fld>
            <a:endParaRPr lang="en-US" sz="1600" b="1" i="1" dirty="0"/>
          </a:p>
        </p:txBody>
      </p:sp>
      <p:sp>
        <p:nvSpPr>
          <p:cNvPr id="12" name="Picture Placeholder 11"/>
          <p:cNvSpPr>
            <a:spLocks noGrp="1"/>
          </p:cNvSpPr>
          <p:nvPr>
            <p:ph type="pic" idx="1"/>
          </p:nvPr>
        </p:nvSpPr>
        <p:spPr/>
      </p:sp>
      <p:pic>
        <p:nvPicPr>
          <p:cNvPr id="7" name="Picture 2"/>
          <p:cNvPicPr>
            <a:picLocks noChangeAspect="1" noChangeArrowheads="1"/>
          </p:cNvPicPr>
          <p:nvPr/>
        </p:nvPicPr>
        <p:blipFill>
          <a:blip r:embed="rId3" cstate="print"/>
          <a:srcRect/>
          <a:stretch>
            <a:fillRect/>
          </a:stretch>
        </p:blipFill>
        <p:spPr bwMode="auto">
          <a:xfrm>
            <a:off x="1143000" y="380999"/>
            <a:ext cx="7315200" cy="2895601"/>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1143000" y="3352800"/>
            <a:ext cx="7315200" cy="2524125"/>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سرکشی روی اندازه ها</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سرکشی(</a:t>
            </a:r>
            <a:r>
              <a:rPr lang="en-US" dirty="0" smtClean="0">
                <a:latin typeface="Times New Roman" pitchFamily="18" charset="0"/>
                <a:cs typeface="Times New Roman" pitchFamily="18" charset="0"/>
              </a:rPr>
              <a:t>Pooling</a:t>
            </a:r>
            <a:r>
              <a:rPr lang="fa-IR" dirty="0" smtClean="0">
                <a:latin typeface="Times New Roman" pitchFamily="18" charset="0"/>
                <a:cs typeface="Times New Roman" pitchFamily="18" charset="0"/>
              </a:rPr>
              <a:t>) روی اندازه ها</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116</a:t>
            </a:fld>
            <a:endParaRPr lang="en-US" sz="1600" b="1" i="1" dirty="0"/>
          </a:p>
        </p:txBody>
      </p:sp>
      <p:sp>
        <p:nvSpPr>
          <p:cNvPr id="12" name="Picture Placeholder 11"/>
          <p:cNvSpPr>
            <a:spLocks noGrp="1"/>
          </p:cNvSpPr>
          <p:nvPr>
            <p:ph type="pic" idx="1"/>
          </p:nvPr>
        </p:nvSpPr>
        <p:spPr/>
      </p:sp>
      <p:pic>
        <p:nvPicPr>
          <p:cNvPr id="45" name="Picture 3" descr="Band1_orientation1.jpg"/>
          <p:cNvPicPr>
            <a:picLocks noChangeAspect="1"/>
          </p:cNvPicPr>
          <p:nvPr/>
        </p:nvPicPr>
        <p:blipFill>
          <a:blip r:embed="rId3" cstate="print"/>
          <a:srcRect/>
          <a:stretch>
            <a:fillRect/>
          </a:stretch>
        </p:blipFill>
        <p:spPr bwMode="auto">
          <a:xfrm>
            <a:off x="1295400" y="838200"/>
            <a:ext cx="779463" cy="779463"/>
          </a:xfrm>
          <a:prstGeom prst="rect">
            <a:avLst/>
          </a:prstGeom>
          <a:noFill/>
          <a:ln w="9525">
            <a:noFill/>
            <a:miter lim="800000"/>
            <a:headEnd/>
            <a:tailEnd/>
          </a:ln>
        </p:spPr>
      </p:pic>
      <p:pic>
        <p:nvPicPr>
          <p:cNvPr id="46" name="Picture 4" descr="Band1_orientation2.jpg"/>
          <p:cNvPicPr>
            <a:picLocks noChangeAspect="1"/>
          </p:cNvPicPr>
          <p:nvPr/>
        </p:nvPicPr>
        <p:blipFill>
          <a:blip r:embed="rId4" cstate="print"/>
          <a:srcRect/>
          <a:stretch>
            <a:fillRect/>
          </a:stretch>
        </p:blipFill>
        <p:spPr bwMode="auto">
          <a:xfrm>
            <a:off x="1295400" y="1752600"/>
            <a:ext cx="779463" cy="779463"/>
          </a:xfrm>
          <a:prstGeom prst="rect">
            <a:avLst/>
          </a:prstGeom>
          <a:noFill/>
          <a:ln w="9525">
            <a:noFill/>
            <a:miter lim="800000"/>
            <a:headEnd/>
            <a:tailEnd/>
          </a:ln>
        </p:spPr>
      </p:pic>
      <p:pic>
        <p:nvPicPr>
          <p:cNvPr id="47" name="Picture 5" descr="Band1_orientation3.jpg"/>
          <p:cNvPicPr>
            <a:picLocks noChangeAspect="1"/>
          </p:cNvPicPr>
          <p:nvPr/>
        </p:nvPicPr>
        <p:blipFill>
          <a:blip r:embed="rId5" cstate="print"/>
          <a:srcRect/>
          <a:stretch>
            <a:fillRect/>
          </a:stretch>
        </p:blipFill>
        <p:spPr bwMode="auto">
          <a:xfrm>
            <a:off x="1295400" y="2667000"/>
            <a:ext cx="779463" cy="779463"/>
          </a:xfrm>
          <a:prstGeom prst="rect">
            <a:avLst/>
          </a:prstGeom>
          <a:noFill/>
          <a:ln w="9525">
            <a:noFill/>
            <a:miter lim="800000"/>
            <a:headEnd/>
            <a:tailEnd/>
          </a:ln>
        </p:spPr>
      </p:pic>
      <p:pic>
        <p:nvPicPr>
          <p:cNvPr id="48" name="Picture 6" descr="Band1_orientation4.jpg"/>
          <p:cNvPicPr>
            <a:picLocks noChangeAspect="1"/>
          </p:cNvPicPr>
          <p:nvPr/>
        </p:nvPicPr>
        <p:blipFill>
          <a:blip r:embed="rId6" cstate="print"/>
          <a:srcRect/>
          <a:stretch>
            <a:fillRect/>
          </a:stretch>
        </p:blipFill>
        <p:spPr bwMode="auto">
          <a:xfrm>
            <a:off x="1295400" y="3581400"/>
            <a:ext cx="779463" cy="779463"/>
          </a:xfrm>
          <a:prstGeom prst="rect">
            <a:avLst/>
          </a:prstGeom>
          <a:noFill/>
          <a:ln w="9525">
            <a:noFill/>
            <a:miter lim="800000"/>
            <a:headEnd/>
            <a:tailEnd/>
          </a:ln>
        </p:spPr>
      </p:pic>
      <p:pic>
        <p:nvPicPr>
          <p:cNvPr id="49" name="Picture 7" descr="Band2_orientation1.jpg"/>
          <p:cNvPicPr>
            <a:picLocks noChangeAspect="1"/>
          </p:cNvPicPr>
          <p:nvPr/>
        </p:nvPicPr>
        <p:blipFill>
          <a:blip r:embed="rId3" cstate="print"/>
          <a:srcRect/>
          <a:stretch>
            <a:fillRect/>
          </a:stretch>
        </p:blipFill>
        <p:spPr bwMode="auto">
          <a:xfrm>
            <a:off x="2209800" y="838200"/>
            <a:ext cx="779463" cy="779463"/>
          </a:xfrm>
          <a:prstGeom prst="rect">
            <a:avLst/>
          </a:prstGeom>
          <a:noFill/>
          <a:ln w="9525">
            <a:noFill/>
            <a:miter lim="800000"/>
            <a:headEnd/>
            <a:tailEnd/>
          </a:ln>
        </p:spPr>
      </p:pic>
      <p:pic>
        <p:nvPicPr>
          <p:cNvPr id="50" name="Picture 8" descr="Band2_orientation2.jpg"/>
          <p:cNvPicPr>
            <a:picLocks noChangeAspect="1"/>
          </p:cNvPicPr>
          <p:nvPr/>
        </p:nvPicPr>
        <p:blipFill>
          <a:blip r:embed="rId4" cstate="print"/>
          <a:srcRect/>
          <a:stretch>
            <a:fillRect/>
          </a:stretch>
        </p:blipFill>
        <p:spPr bwMode="auto">
          <a:xfrm>
            <a:off x="2209800" y="1752600"/>
            <a:ext cx="779463" cy="779463"/>
          </a:xfrm>
          <a:prstGeom prst="rect">
            <a:avLst/>
          </a:prstGeom>
          <a:noFill/>
          <a:ln w="9525">
            <a:noFill/>
            <a:miter lim="800000"/>
            <a:headEnd/>
            <a:tailEnd/>
          </a:ln>
        </p:spPr>
      </p:pic>
      <p:pic>
        <p:nvPicPr>
          <p:cNvPr id="51" name="Picture 9" descr="Band2_orientation3.jpg"/>
          <p:cNvPicPr>
            <a:picLocks noChangeAspect="1"/>
          </p:cNvPicPr>
          <p:nvPr/>
        </p:nvPicPr>
        <p:blipFill>
          <a:blip r:embed="rId5" cstate="print"/>
          <a:srcRect/>
          <a:stretch>
            <a:fillRect/>
          </a:stretch>
        </p:blipFill>
        <p:spPr bwMode="auto">
          <a:xfrm>
            <a:off x="2209800" y="2667000"/>
            <a:ext cx="780609" cy="779463"/>
          </a:xfrm>
          <a:prstGeom prst="rect">
            <a:avLst/>
          </a:prstGeom>
          <a:noFill/>
          <a:ln w="9525">
            <a:noFill/>
            <a:miter lim="800000"/>
            <a:headEnd/>
            <a:tailEnd/>
          </a:ln>
        </p:spPr>
      </p:pic>
      <p:pic>
        <p:nvPicPr>
          <p:cNvPr id="52" name="Picture 10" descr="Band2_orientation4.jpg"/>
          <p:cNvPicPr>
            <a:picLocks noChangeAspect="1"/>
          </p:cNvPicPr>
          <p:nvPr/>
        </p:nvPicPr>
        <p:blipFill>
          <a:blip r:embed="rId6" cstate="print"/>
          <a:srcRect/>
          <a:stretch>
            <a:fillRect/>
          </a:stretch>
        </p:blipFill>
        <p:spPr bwMode="auto">
          <a:xfrm>
            <a:off x="2209800" y="3581400"/>
            <a:ext cx="779463" cy="779463"/>
          </a:xfrm>
          <a:prstGeom prst="rect">
            <a:avLst/>
          </a:prstGeom>
          <a:noFill/>
          <a:ln w="9525">
            <a:noFill/>
            <a:miter lim="800000"/>
            <a:headEnd/>
            <a:tailEnd/>
          </a:ln>
        </p:spPr>
      </p:pic>
      <p:pic>
        <p:nvPicPr>
          <p:cNvPr id="53" name="Picture 22" descr="Band15_orientation1.jpg"/>
          <p:cNvPicPr>
            <a:picLocks noChangeAspect="1"/>
          </p:cNvPicPr>
          <p:nvPr/>
        </p:nvPicPr>
        <p:blipFill>
          <a:blip r:embed="rId7" cstate="print"/>
          <a:srcRect/>
          <a:stretch>
            <a:fillRect/>
          </a:stretch>
        </p:blipFill>
        <p:spPr bwMode="auto">
          <a:xfrm>
            <a:off x="6629400" y="838200"/>
            <a:ext cx="779463" cy="779463"/>
          </a:xfrm>
          <a:prstGeom prst="rect">
            <a:avLst/>
          </a:prstGeom>
          <a:noFill/>
          <a:ln w="9525">
            <a:noFill/>
            <a:miter lim="800000"/>
            <a:headEnd/>
            <a:tailEnd/>
          </a:ln>
        </p:spPr>
      </p:pic>
      <p:pic>
        <p:nvPicPr>
          <p:cNvPr id="54" name="Picture 23" descr="Band15_orientation2.jpg"/>
          <p:cNvPicPr>
            <a:picLocks noChangeAspect="1"/>
          </p:cNvPicPr>
          <p:nvPr/>
        </p:nvPicPr>
        <p:blipFill>
          <a:blip r:embed="rId8" cstate="print"/>
          <a:srcRect/>
          <a:stretch>
            <a:fillRect/>
          </a:stretch>
        </p:blipFill>
        <p:spPr bwMode="auto">
          <a:xfrm>
            <a:off x="6629400" y="1752600"/>
            <a:ext cx="779463" cy="779463"/>
          </a:xfrm>
          <a:prstGeom prst="rect">
            <a:avLst/>
          </a:prstGeom>
          <a:noFill/>
          <a:ln w="9525">
            <a:noFill/>
            <a:miter lim="800000"/>
            <a:headEnd/>
            <a:tailEnd/>
          </a:ln>
        </p:spPr>
      </p:pic>
      <p:pic>
        <p:nvPicPr>
          <p:cNvPr id="55" name="Picture 24" descr="Band15_orientation3.jpg"/>
          <p:cNvPicPr>
            <a:picLocks noChangeAspect="1"/>
          </p:cNvPicPr>
          <p:nvPr/>
        </p:nvPicPr>
        <p:blipFill>
          <a:blip r:embed="rId9" cstate="print"/>
          <a:srcRect/>
          <a:stretch>
            <a:fillRect/>
          </a:stretch>
        </p:blipFill>
        <p:spPr bwMode="auto">
          <a:xfrm>
            <a:off x="6629400" y="2667000"/>
            <a:ext cx="779463" cy="778316"/>
          </a:xfrm>
          <a:prstGeom prst="rect">
            <a:avLst/>
          </a:prstGeom>
          <a:noFill/>
          <a:ln w="9525">
            <a:noFill/>
            <a:miter lim="800000"/>
            <a:headEnd/>
            <a:tailEnd/>
          </a:ln>
        </p:spPr>
      </p:pic>
      <p:pic>
        <p:nvPicPr>
          <p:cNvPr id="56" name="Picture 25" descr="Band15_orientation4.jpg"/>
          <p:cNvPicPr>
            <a:picLocks noChangeAspect="1"/>
          </p:cNvPicPr>
          <p:nvPr/>
        </p:nvPicPr>
        <p:blipFill>
          <a:blip r:embed="rId10" cstate="print"/>
          <a:srcRect/>
          <a:stretch>
            <a:fillRect/>
          </a:stretch>
        </p:blipFill>
        <p:spPr bwMode="auto">
          <a:xfrm>
            <a:off x="6629400" y="3581400"/>
            <a:ext cx="779463" cy="779463"/>
          </a:xfrm>
          <a:prstGeom prst="rect">
            <a:avLst/>
          </a:prstGeom>
          <a:noFill/>
          <a:ln w="9525">
            <a:noFill/>
            <a:miter lim="800000"/>
            <a:headEnd/>
            <a:tailEnd/>
          </a:ln>
        </p:spPr>
      </p:pic>
      <p:pic>
        <p:nvPicPr>
          <p:cNvPr id="57" name="Picture 26" descr="Band16_orientation1.jpg"/>
          <p:cNvPicPr>
            <a:picLocks noChangeAspect="1"/>
          </p:cNvPicPr>
          <p:nvPr/>
        </p:nvPicPr>
        <p:blipFill>
          <a:blip r:embed="rId7" cstate="print"/>
          <a:srcRect/>
          <a:stretch>
            <a:fillRect/>
          </a:stretch>
        </p:blipFill>
        <p:spPr bwMode="auto">
          <a:xfrm>
            <a:off x="7543800" y="838200"/>
            <a:ext cx="779463" cy="778316"/>
          </a:xfrm>
          <a:prstGeom prst="rect">
            <a:avLst/>
          </a:prstGeom>
          <a:noFill/>
          <a:ln w="9525">
            <a:noFill/>
            <a:miter lim="800000"/>
            <a:headEnd/>
            <a:tailEnd/>
          </a:ln>
        </p:spPr>
      </p:pic>
      <p:pic>
        <p:nvPicPr>
          <p:cNvPr id="58" name="Picture 27" descr="Band16_orientation2.jpg"/>
          <p:cNvPicPr>
            <a:picLocks noChangeAspect="1"/>
          </p:cNvPicPr>
          <p:nvPr/>
        </p:nvPicPr>
        <p:blipFill>
          <a:blip r:embed="rId8" cstate="print"/>
          <a:srcRect/>
          <a:stretch>
            <a:fillRect/>
          </a:stretch>
        </p:blipFill>
        <p:spPr bwMode="auto">
          <a:xfrm>
            <a:off x="7543800" y="1752600"/>
            <a:ext cx="779463" cy="778316"/>
          </a:xfrm>
          <a:prstGeom prst="rect">
            <a:avLst/>
          </a:prstGeom>
          <a:noFill/>
          <a:ln w="9525">
            <a:noFill/>
            <a:miter lim="800000"/>
            <a:headEnd/>
            <a:tailEnd/>
          </a:ln>
        </p:spPr>
      </p:pic>
      <p:pic>
        <p:nvPicPr>
          <p:cNvPr id="59" name="Picture 28" descr="Band16_orientation3.jpg"/>
          <p:cNvPicPr>
            <a:picLocks noChangeAspect="1"/>
          </p:cNvPicPr>
          <p:nvPr/>
        </p:nvPicPr>
        <p:blipFill>
          <a:blip r:embed="rId9" cstate="print"/>
          <a:srcRect/>
          <a:stretch>
            <a:fillRect/>
          </a:stretch>
        </p:blipFill>
        <p:spPr bwMode="auto">
          <a:xfrm>
            <a:off x="7543800" y="2667000"/>
            <a:ext cx="779463" cy="778316"/>
          </a:xfrm>
          <a:prstGeom prst="rect">
            <a:avLst/>
          </a:prstGeom>
          <a:noFill/>
          <a:ln w="9525">
            <a:noFill/>
            <a:miter lim="800000"/>
            <a:headEnd/>
            <a:tailEnd/>
          </a:ln>
        </p:spPr>
      </p:pic>
      <p:pic>
        <p:nvPicPr>
          <p:cNvPr id="60" name="Picture 29" descr="Band16_orientation4.jpg"/>
          <p:cNvPicPr>
            <a:picLocks noChangeAspect="1"/>
          </p:cNvPicPr>
          <p:nvPr/>
        </p:nvPicPr>
        <p:blipFill>
          <a:blip r:embed="rId10" cstate="print"/>
          <a:srcRect/>
          <a:stretch>
            <a:fillRect/>
          </a:stretch>
        </p:blipFill>
        <p:spPr bwMode="auto">
          <a:xfrm>
            <a:off x="7543800" y="3581400"/>
            <a:ext cx="779463" cy="778316"/>
          </a:xfrm>
          <a:prstGeom prst="rect">
            <a:avLst/>
          </a:prstGeom>
          <a:noFill/>
          <a:ln w="9525">
            <a:noFill/>
            <a:miter lim="800000"/>
            <a:headEnd/>
            <a:tailEnd/>
          </a:ln>
        </p:spPr>
      </p:pic>
      <p:pic>
        <p:nvPicPr>
          <p:cNvPr id="61" name="Picture 36" descr="Band3_orientation1.jpg"/>
          <p:cNvPicPr>
            <a:picLocks noChangeAspect="1"/>
          </p:cNvPicPr>
          <p:nvPr/>
        </p:nvPicPr>
        <p:blipFill>
          <a:blip r:embed="rId11" cstate="print"/>
          <a:srcRect/>
          <a:stretch>
            <a:fillRect/>
          </a:stretch>
        </p:blipFill>
        <p:spPr bwMode="auto">
          <a:xfrm>
            <a:off x="3581400" y="838200"/>
            <a:ext cx="779463" cy="779463"/>
          </a:xfrm>
          <a:prstGeom prst="rect">
            <a:avLst/>
          </a:prstGeom>
          <a:noFill/>
          <a:ln w="9525">
            <a:noFill/>
            <a:miter lim="800000"/>
            <a:headEnd/>
            <a:tailEnd/>
          </a:ln>
        </p:spPr>
      </p:pic>
      <p:pic>
        <p:nvPicPr>
          <p:cNvPr id="62" name="Picture 37" descr="Band3_orientation2.jpg"/>
          <p:cNvPicPr>
            <a:picLocks noChangeAspect="1"/>
          </p:cNvPicPr>
          <p:nvPr/>
        </p:nvPicPr>
        <p:blipFill>
          <a:blip r:embed="rId12" cstate="print"/>
          <a:srcRect/>
          <a:stretch>
            <a:fillRect/>
          </a:stretch>
        </p:blipFill>
        <p:spPr bwMode="auto">
          <a:xfrm>
            <a:off x="3581400" y="1752600"/>
            <a:ext cx="787488" cy="787487"/>
          </a:xfrm>
          <a:prstGeom prst="rect">
            <a:avLst/>
          </a:prstGeom>
          <a:noFill/>
          <a:ln w="9525">
            <a:noFill/>
            <a:miter lim="800000"/>
            <a:headEnd/>
            <a:tailEnd/>
          </a:ln>
        </p:spPr>
      </p:pic>
      <p:pic>
        <p:nvPicPr>
          <p:cNvPr id="63" name="Picture 38" descr="Band3_orientation3.jpg"/>
          <p:cNvPicPr>
            <a:picLocks noChangeAspect="1"/>
          </p:cNvPicPr>
          <p:nvPr/>
        </p:nvPicPr>
        <p:blipFill>
          <a:blip r:embed="rId13" cstate="print"/>
          <a:srcRect/>
          <a:stretch>
            <a:fillRect/>
          </a:stretch>
        </p:blipFill>
        <p:spPr bwMode="auto">
          <a:xfrm>
            <a:off x="3581400" y="2667000"/>
            <a:ext cx="779463" cy="779463"/>
          </a:xfrm>
          <a:prstGeom prst="rect">
            <a:avLst/>
          </a:prstGeom>
          <a:noFill/>
          <a:ln w="9525">
            <a:noFill/>
            <a:miter lim="800000"/>
            <a:headEnd/>
            <a:tailEnd/>
          </a:ln>
        </p:spPr>
      </p:pic>
      <p:pic>
        <p:nvPicPr>
          <p:cNvPr id="64" name="Picture 39" descr="Band3_orientation4.jpg"/>
          <p:cNvPicPr>
            <a:picLocks noChangeAspect="1"/>
          </p:cNvPicPr>
          <p:nvPr/>
        </p:nvPicPr>
        <p:blipFill>
          <a:blip r:embed="rId14" cstate="print"/>
          <a:srcRect/>
          <a:stretch>
            <a:fillRect/>
          </a:stretch>
        </p:blipFill>
        <p:spPr bwMode="auto">
          <a:xfrm>
            <a:off x="3581400" y="3581400"/>
            <a:ext cx="779463" cy="779463"/>
          </a:xfrm>
          <a:prstGeom prst="rect">
            <a:avLst/>
          </a:prstGeom>
          <a:noFill/>
          <a:ln w="9525">
            <a:noFill/>
            <a:miter lim="800000"/>
            <a:headEnd/>
            <a:tailEnd/>
          </a:ln>
        </p:spPr>
      </p:pic>
      <p:pic>
        <p:nvPicPr>
          <p:cNvPr id="65" name="Picture 40" descr="Band4_orientation1.jpg"/>
          <p:cNvPicPr>
            <a:picLocks noChangeAspect="1"/>
          </p:cNvPicPr>
          <p:nvPr/>
        </p:nvPicPr>
        <p:blipFill>
          <a:blip r:embed="rId11" cstate="print"/>
          <a:srcRect/>
          <a:stretch>
            <a:fillRect/>
          </a:stretch>
        </p:blipFill>
        <p:spPr bwMode="auto">
          <a:xfrm>
            <a:off x="4495800" y="838200"/>
            <a:ext cx="780609" cy="780609"/>
          </a:xfrm>
          <a:prstGeom prst="rect">
            <a:avLst/>
          </a:prstGeom>
          <a:noFill/>
          <a:ln w="9525">
            <a:noFill/>
            <a:miter lim="800000"/>
            <a:headEnd/>
            <a:tailEnd/>
          </a:ln>
        </p:spPr>
      </p:pic>
      <p:pic>
        <p:nvPicPr>
          <p:cNvPr id="66" name="Picture 41" descr="Band4_orientation2.jpg"/>
          <p:cNvPicPr>
            <a:picLocks noChangeAspect="1"/>
          </p:cNvPicPr>
          <p:nvPr/>
        </p:nvPicPr>
        <p:blipFill>
          <a:blip r:embed="rId12" cstate="print"/>
          <a:srcRect/>
          <a:stretch>
            <a:fillRect/>
          </a:stretch>
        </p:blipFill>
        <p:spPr bwMode="auto">
          <a:xfrm>
            <a:off x="4495800" y="1752600"/>
            <a:ext cx="779463" cy="779463"/>
          </a:xfrm>
          <a:prstGeom prst="rect">
            <a:avLst/>
          </a:prstGeom>
          <a:noFill/>
          <a:ln w="9525">
            <a:noFill/>
            <a:miter lim="800000"/>
            <a:headEnd/>
            <a:tailEnd/>
          </a:ln>
        </p:spPr>
      </p:pic>
      <p:pic>
        <p:nvPicPr>
          <p:cNvPr id="67" name="Picture 42" descr="Band4_orientation3.jpg"/>
          <p:cNvPicPr>
            <a:picLocks noChangeAspect="1"/>
          </p:cNvPicPr>
          <p:nvPr/>
        </p:nvPicPr>
        <p:blipFill>
          <a:blip r:embed="rId13" cstate="print"/>
          <a:srcRect/>
          <a:stretch>
            <a:fillRect/>
          </a:stretch>
        </p:blipFill>
        <p:spPr bwMode="auto">
          <a:xfrm>
            <a:off x="4495800" y="2667000"/>
            <a:ext cx="779463" cy="779463"/>
          </a:xfrm>
          <a:prstGeom prst="rect">
            <a:avLst/>
          </a:prstGeom>
          <a:noFill/>
          <a:ln w="9525">
            <a:noFill/>
            <a:miter lim="800000"/>
            <a:headEnd/>
            <a:tailEnd/>
          </a:ln>
        </p:spPr>
      </p:pic>
      <p:pic>
        <p:nvPicPr>
          <p:cNvPr id="68" name="Picture 43" descr="Band4_orientation4.jpg"/>
          <p:cNvPicPr>
            <a:picLocks noChangeAspect="1"/>
          </p:cNvPicPr>
          <p:nvPr/>
        </p:nvPicPr>
        <p:blipFill>
          <a:blip r:embed="rId14" cstate="print"/>
          <a:srcRect/>
          <a:stretch>
            <a:fillRect/>
          </a:stretch>
        </p:blipFill>
        <p:spPr bwMode="auto">
          <a:xfrm>
            <a:off x="4495800" y="3581400"/>
            <a:ext cx="779463" cy="779463"/>
          </a:xfrm>
          <a:prstGeom prst="rect">
            <a:avLst/>
          </a:prstGeom>
          <a:noFill/>
          <a:ln w="9525">
            <a:noFill/>
            <a:miter lim="800000"/>
            <a:headEnd/>
            <a:tailEnd/>
          </a:ln>
        </p:spPr>
      </p:pic>
      <p:sp>
        <p:nvSpPr>
          <p:cNvPr id="69" name="TextBox 55"/>
          <p:cNvSpPr txBox="1">
            <a:spLocks noChangeArrowheads="1"/>
          </p:cNvSpPr>
          <p:nvPr/>
        </p:nvSpPr>
        <p:spPr bwMode="auto">
          <a:xfrm>
            <a:off x="5638800" y="2362200"/>
            <a:ext cx="485355" cy="461665"/>
          </a:xfrm>
          <a:prstGeom prst="rect">
            <a:avLst/>
          </a:prstGeom>
          <a:noFill/>
          <a:ln w="9525">
            <a:noFill/>
            <a:miter lim="800000"/>
            <a:headEnd/>
            <a:tailEnd/>
          </a:ln>
        </p:spPr>
        <p:txBody>
          <a:bodyPr wrap="square">
            <a:spAutoFit/>
          </a:bodyPr>
          <a:lstStyle/>
          <a:p>
            <a:r>
              <a:rPr lang="en-US" sz="2400" b="1" dirty="0"/>
              <a:t>…</a:t>
            </a:r>
            <a:endParaRPr lang="fa-IR" sz="2400" b="1" dirty="0"/>
          </a:p>
        </p:txBody>
      </p:sp>
      <p:sp>
        <p:nvSpPr>
          <p:cNvPr id="70" name="TextBox 17"/>
          <p:cNvSpPr txBox="1">
            <a:spLocks noChangeArrowheads="1"/>
          </p:cNvSpPr>
          <p:nvPr/>
        </p:nvSpPr>
        <p:spPr bwMode="auto">
          <a:xfrm>
            <a:off x="1295400" y="4419600"/>
            <a:ext cx="848309" cy="338554"/>
          </a:xfrm>
          <a:prstGeom prst="rect">
            <a:avLst/>
          </a:prstGeom>
          <a:noFill/>
          <a:ln w="9525">
            <a:noFill/>
            <a:miter lim="800000"/>
            <a:headEnd/>
            <a:tailEnd/>
          </a:ln>
        </p:spPr>
        <p:txBody>
          <a:bodyPr wrap="none">
            <a:spAutoFit/>
          </a:bodyPr>
          <a:lstStyle/>
          <a:p>
            <a:r>
              <a:rPr lang="en-US" sz="1600" dirty="0"/>
              <a:t>Scale1</a:t>
            </a:r>
          </a:p>
        </p:txBody>
      </p:sp>
      <p:sp>
        <p:nvSpPr>
          <p:cNvPr id="71" name="TextBox 17"/>
          <p:cNvSpPr txBox="1">
            <a:spLocks noChangeArrowheads="1"/>
          </p:cNvSpPr>
          <p:nvPr/>
        </p:nvSpPr>
        <p:spPr bwMode="auto">
          <a:xfrm>
            <a:off x="2209800" y="4419600"/>
            <a:ext cx="904415" cy="338554"/>
          </a:xfrm>
          <a:prstGeom prst="rect">
            <a:avLst/>
          </a:prstGeom>
          <a:noFill/>
          <a:ln w="9525">
            <a:noFill/>
            <a:miter lim="800000"/>
            <a:headEnd/>
            <a:tailEnd/>
          </a:ln>
        </p:spPr>
        <p:txBody>
          <a:bodyPr wrap="none">
            <a:spAutoFit/>
          </a:bodyPr>
          <a:lstStyle/>
          <a:p>
            <a:r>
              <a:rPr lang="en-US" sz="1600" dirty="0" smtClean="0"/>
              <a:t>Scale 2</a:t>
            </a:r>
            <a:endParaRPr lang="en-US" sz="1600" dirty="0"/>
          </a:p>
        </p:txBody>
      </p:sp>
      <p:sp>
        <p:nvSpPr>
          <p:cNvPr id="72" name="TextBox 17"/>
          <p:cNvSpPr txBox="1">
            <a:spLocks noChangeArrowheads="1"/>
          </p:cNvSpPr>
          <p:nvPr/>
        </p:nvSpPr>
        <p:spPr bwMode="auto">
          <a:xfrm>
            <a:off x="3581400" y="4419600"/>
            <a:ext cx="904415" cy="338554"/>
          </a:xfrm>
          <a:prstGeom prst="rect">
            <a:avLst/>
          </a:prstGeom>
          <a:noFill/>
          <a:ln w="9525">
            <a:noFill/>
            <a:miter lim="800000"/>
            <a:headEnd/>
            <a:tailEnd/>
          </a:ln>
        </p:spPr>
        <p:txBody>
          <a:bodyPr wrap="none">
            <a:spAutoFit/>
          </a:bodyPr>
          <a:lstStyle/>
          <a:p>
            <a:r>
              <a:rPr lang="en-US" sz="1600" dirty="0" smtClean="0"/>
              <a:t>Scale 3</a:t>
            </a:r>
          </a:p>
        </p:txBody>
      </p:sp>
      <p:sp>
        <p:nvSpPr>
          <p:cNvPr id="73" name="TextBox 17"/>
          <p:cNvSpPr txBox="1">
            <a:spLocks noChangeArrowheads="1"/>
          </p:cNvSpPr>
          <p:nvPr/>
        </p:nvSpPr>
        <p:spPr bwMode="auto">
          <a:xfrm>
            <a:off x="4419600" y="4419600"/>
            <a:ext cx="904415" cy="338554"/>
          </a:xfrm>
          <a:prstGeom prst="rect">
            <a:avLst/>
          </a:prstGeom>
          <a:noFill/>
          <a:ln w="9525">
            <a:noFill/>
            <a:miter lim="800000"/>
            <a:headEnd/>
            <a:tailEnd/>
          </a:ln>
        </p:spPr>
        <p:txBody>
          <a:bodyPr wrap="none">
            <a:spAutoFit/>
          </a:bodyPr>
          <a:lstStyle/>
          <a:p>
            <a:r>
              <a:rPr lang="en-US" sz="1600" dirty="0" smtClean="0"/>
              <a:t>Scale 4</a:t>
            </a:r>
            <a:endParaRPr lang="en-US" sz="1600" dirty="0"/>
          </a:p>
        </p:txBody>
      </p:sp>
      <p:sp>
        <p:nvSpPr>
          <p:cNvPr id="74" name="TextBox 17"/>
          <p:cNvSpPr txBox="1">
            <a:spLocks noChangeArrowheads="1"/>
          </p:cNvSpPr>
          <p:nvPr/>
        </p:nvSpPr>
        <p:spPr bwMode="auto">
          <a:xfrm>
            <a:off x="6553200" y="4419600"/>
            <a:ext cx="962123" cy="338554"/>
          </a:xfrm>
          <a:prstGeom prst="rect">
            <a:avLst/>
          </a:prstGeom>
          <a:noFill/>
          <a:ln w="9525">
            <a:noFill/>
            <a:miter lim="800000"/>
            <a:headEnd/>
            <a:tailEnd/>
          </a:ln>
        </p:spPr>
        <p:txBody>
          <a:bodyPr wrap="none">
            <a:spAutoFit/>
          </a:bodyPr>
          <a:lstStyle/>
          <a:p>
            <a:r>
              <a:rPr lang="en-US" sz="1600" dirty="0" smtClean="0"/>
              <a:t>Scale15</a:t>
            </a:r>
            <a:endParaRPr lang="en-US" sz="1600" dirty="0"/>
          </a:p>
        </p:txBody>
      </p:sp>
      <p:sp>
        <p:nvSpPr>
          <p:cNvPr id="75" name="TextBox 17"/>
          <p:cNvSpPr txBox="1">
            <a:spLocks noChangeArrowheads="1"/>
          </p:cNvSpPr>
          <p:nvPr/>
        </p:nvSpPr>
        <p:spPr bwMode="auto">
          <a:xfrm>
            <a:off x="7467600" y="4419600"/>
            <a:ext cx="962123" cy="338554"/>
          </a:xfrm>
          <a:prstGeom prst="rect">
            <a:avLst/>
          </a:prstGeom>
          <a:noFill/>
          <a:ln w="9525">
            <a:noFill/>
            <a:miter lim="800000"/>
            <a:headEnd/>
            <a:tailEnd/>
          </a:ln>
        </p:spPr>
        <p:txBody>
          <a:bodyPr wrap="none">
            <a:spAutoFit/>
          </a:bodyPr>
          <a:lstStyle/>
          <a:p>
            <a:r>
              <a:rPr lang="en-US" sz="1600" dirty="0" smtClean="0"/>
              <a:t>Scale16</a:t>
            </a:r>
            <a:endParaRPr lang="en-US" sz="1600" dirty="0"/>
          </a:p>
        </p:txBody>
      </p:sp>
      <p:sp>
        <p:nvSpPr>
          <p:cNvPr id="76" name="Right Brace 75"/>
          <p:cNvSpPr/>
          <p:nvPr/>
        </p:nvSpPr>
        <p:spPr>
          <a:xfrm rot="16200000" flipH="1" flipV="1">
            <a:off x="2019300" y="4076700"/>
            <a:ext cx="228600" cy="1676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78" name="Right Brace 77"/>
          <p:cNvSpPr/>
          <p:nvPr/>
        </p:nvSpPr>
        <p:spPr>
          <a:xfrm rot="16200000" flipH="1" flipV="1">
            <a:off x="4381500" y="4076700"/>
            <a:ext cx="228600" cy="1676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79" name="Right Brace 78"/>
          <p:cNvSpPr/>
          <p:nvPr/>
        </p:nvSpPr>
        <p:spPr>
          <a:xfrm rot="16200000" flipH="1" flipV="1">
            <a:off x="7353300" y="4076700"/>
            <a:ext cx="228600" cy="16764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0" name="TextBox 12"/>
          <p:cNvSpPr txBox="1">
            <a:spLocks noChangeArrowheads="1"/>
          </p:cNvSpPr>
          <p:nvPr/>
        </p:nvSpPr>
        <p:spPr bwMode="auto">
          <a:xfrm>
            <a:off x="1752600" y="5181600"/>
            <a:ext cx="833438" cy="369888"/>
          </a:xfrm>
          <a:prstGeom prst="rect">
            <a:avLst/>
          </a:prstGeom>
          <a:noFill/>
          <a:ln w="9525">
            <a:noFill/>
            <a:miter lim="800000"/>
            <a:headEnd/>
            <a:tailEnd/>
          </a:ln>
        </p:spPr>
        <p:txBody>
          <a:bodyPr wrap="none">
            <a:spAutoFit/>
          </a:bodyPr>
          <a:lstStyle/>
          <a:p>
            <a:r>
              <a:rPr lang="en-US" dirty="0"/>
              <a:t>Band 1</a:t>
            </a:r>
          </a:p>
        </p:txBody>
      </p:sp>
      <p:sp>
        <p:nvSpPr>
          <p:cNvPr id="81" name="TextBox 12"/>
          <p:cNvSpPr txBox="1">
            <a:spLocks noChangeArrowheads="1"/>
          </p:cNvSpPr>
          <p:nvPr/>
        </p:nvSpPr>
        <p:spPr bwMode="auto">
          <a:xfrm>
            <a:off x="4114800" y="5181600"/>
            <a:ext cx="966931" cy="369332"/>
          </a:xfrm>
          <a:prstGeom prst="rect">
            <a:avLst/>
          </a:prstGeom>
          <a:noFill/>
          <a:ln w="9525">
            <a:noFill/>
            <a:miter lim="800000"/>
            <a:headEnd/>
            <a:tailEnd/>
          </a:ln>
        </p:spPr>
        <p:txBody>
          <a:bodyPr wrap="none">
            <a:spAutoFit/>
          </a:bodyPr>
          <a:lstStyle/>
          <a:p>
            <a:r>
              <a:rPr lang="en-US" dirty="0"/>
              <a:t>Band </a:t>
            </a:r>
            <a:r>
              <a:rPr lang="en-US" dirty="0" smtClean="0"/>
              <a:t>2</a:t>
            </a:r>
            <a:endParaRPr lang="en-US" dirty="0"/>
          </a:p>
        </p:txBody>
      </p:sp>
      <p:sp>
        <p:nvSpPr>
          <p:cNvPr id="82" name="TextBox 12"/>
          <p:cNvSpPr txBox="1">
            <a:spLocks noChangeArrowheads="1"/>
          </p:cNvSpPr>
          <p:nvPr/>
        </p:nvSpPr>
        <p:spPr bwMode="auto">
          <a:xfrm>
            <a:off x="7086600" y="5105400"/>
            <a:ext cx="966931" cy="369332"/>
          </a:xfrm>
          <a:prstGeom prst="rect">
            <a:avLst/>
          </a:prstGeom>
          <a:noFill/>
          <a:ln w="9525">
            <a:noFill/>
            <a:miter lim="800000"/>
            <a:headEnd/>
            <a:tailEnd/>
          </a:ln>
        </p:spPr>
        <p:txBody>
          <a:bodyPr wrap="none">
            <a:spAutoFit/>
          </a:bodyPr>
          <a:lstStyle/>
          <a:p>
            <a:r>
              <a:rPr lang="en-US" dirty="0"/>
              <a:t>Band </a:t>
            </a:r>
            <a:r>
              <a:rPr lang="en-US" dirty="0" smtClean="0"/>
              <a:t>8</a:t>
            </a:r>
            <a:endParaRPr lang="en-US" dirty="0"/>
          </a:p>
        </p:txBody>
      </p:sp>
    </p:spTree>
  </p:cSld>
  <p:clrMapOvr>
    <a:masterClrMapping/>
  </p:clrMapOvr>
  <p:transition>
    <p:cover dir="u"/>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سرکشی روی اندازه ها</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117</a:t>
            </a:fld>
            <a:endParaRPr lang="en-US" sz="1600" b="1" i="1" dirty="0"/>
          </a:p>
        </p:txBody>
      </p:sp>
      <p:sp>
        <p:nvSpPr>
          <p:cNvPr id="12" name="Picture Placeholder 11"/>
          <p:cNvSpPr>
            <a:spLocks noGrp="1"/>
          </p:cNvSpPr>
          <p:nvPr>
            <p:ph type="pic" idx="1"/>
          </p:nvPr>
        </p:nvSpPr>
        <p:spPr/>
      </p:sp>
      <p:pic>
        <p:nvPicPr>
          <p:cNvPr id="7" name="Picture 28" descr="Band1_orientation1.jpg"/>
          <p:cNvPicPr>
            <a:picLocks noChangeAspect="1"/>
          </p:cNvPicPr>
          <p:nvPr/>
        </p:nvPicPr>
        <p:blipFill>
          <a:blip r:embed="rId3" cstate="print"/>
          <a:srcRect/>
          <a:stretch>
            <a:fillRect/>
          </a:stretch>
        </p:blipFill>
        <p:spPr bwMode="auto">
          <a:xfrm>
            <a:off x="1219200" y="1447800"/>
            <a:ext cx="1442674" cy="1442674"/>
          </a:xfrm>
          <a:prstGeom prst="rect">
            <a:avLst/>
          </a:prstGeom>
          <a:noFill/>
          <a:ln w="9525">
            <a:noFill/>
            <a:miter lim="800000"/>
            <a:headEnd/>
            <a:tailEnd/>
          </a:ln>
        </p:spPr>
      </p:pic>
      <p:pic>
        <p:nvPicPr>
          <p:cNvPr id="8" name="Picture 29" descr="Band2_orientation1.jpg"/>
          <p:cNvPicPr>
            <a:picLocks noChangeAspect="1"/>
          </p:cNvPicPr>
          <p:nvPr/>
        </p:nvPicPr>
        <p:blipFill>
          <a:blip r:embed="rId3" cstate="print"/>
          <a:srcRect/>
          <a:stretch>
            <a:fillRect/>
          </a:stretch>
        </p:blipFill>
        <p:spPr bwMode="auto">
          <a:xfrm>
            <a:off x="2743200" y="1447800"/>
            <a:ext cx="1442673" cy="1442674"/>
          </a:xfrm>
          <a:prstGeom prst="rect">
            <a:avLst/>
          </a:prstGeom>
          <a:noFill/>
          <a:ln w="9525">
            <a:noFill/>
            <a:miter lim="800000"/>
            <a:headEnd/>
            <a:tailEnd/>
          </a:ln>
        </p:spPr>
      </p:pic>
      <p:sp>
        <p:nvSpPr>
          <p:cNvPr id="9" name="Right Brace 8"/>
          <p:cNvSpPr/>
          <p:nvPr/>
        </p:nvSpPr>
        <p:spPr>
          <a:xfrm rot="16200000" flipV="1">
            <a:off x="2506810" y="-617390"/>
            <a:ext cx="396577" cy="297180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TextBox 31"/>
          <p:cNvSpPr txBox="1">
            <a:spLocks noChangeArrowheads="1"/>
          </p:cNvSpPr>
          <p:nvPr/>
        </p:nvSpPr>
        <p:spPr bwMode="auto">
          <a:xfrm>
            <a:off x="2209800" y="304800"/>
            <a:ext cx="1166814" cy="400110"/>
          </a:xfrm>
          <a:prstGeom prst="rect">
            <a:avLst/>
          </a:prstGeom>
          <a:noFill/>
          <a:ln w="9525">
            <a:noFill/>
            <a:miter lim="800000"/>
            <a:headEnd/>
            <a:tailEnd/>
          </a:ln>
        </p:spPr>
        <p:txBody>
          <a:bodyPr wrap="square">
            <a:spAutoFit/>
          </a:bodyPr>
          <a:lstStyle/>
          <a:p>
            <a:r>
              <a:rPr lang="en-US" sz="2000" dirty="0"/>
              <a:t>Band 1</a:t>
            </a:r>
          </a:p>
        </p:txBody>
      </p:sp>
      <p:pic>
        <p:nvPicPr>
          <p:cNvPr id="11" name="Picture 2" descr="D:\Flash data\Biologic feature\Presentation\1\pool_scale\Band1_orientation1.jpg"/>
          <p:cNvPicPr>
            <a:picLocks noChangeAspect="1" noChangeArrowheads="1"/>
          </p:cNvPicPr>
          <p:nvPr/>
        </p:nvPicPr>
        <p:blipFill>
          <a:blip r:embed="rId4" cstate="print"/>
          <a:srcRect/>
          <a:stretch>
            <a:fillRect/>
          </a:stretch>
        </p:blipFill>
        <p:spPr bwMode="auto">
          <a:xfrm>
            <a:off x="1981200" y="3200400"/>
            <a:ext cx="1496616" cy="1496616"/>
          </a:xfrm>
          <a:prstGeom prst="rect">
            <a:avLst/>
          </a:prstGeom>
          <a:noFill/>
          <a:ln w="9525">
            <a:noFill/>
            <a:miter lim="800000"/>
            <a:headEnd/>
            <a:tailEnd/>
          </a:ln>
        </p:spPr>
      </p:pic>
      <p:sp>
        <p:nvSpPr>
          <p:cNvPr id="13" name="TextBox 39"/>
          <p:cNvSpPr txBox="1">
            <a:spLocks noChangeArrowheads="1"/>
          </p:cNvSpPr>
          <p:nvPr/>
        </p:nvSpPr>
        <p:spPr bwMode="auto">
          <a:xfrm>
            <a:off x="1524000" y="1066800"/>
            <a:ext cx="900113" cy="338554"/>
          </a:xfrm>
          <a:prstGeom prst="rect">
            <a:avLst/>
          </a:prstGeom>
          <a:noFill/>
          <a:ln w="9525">
            <a:noFill/>
            <a:miter lim="800000"/>
            <a:headEnd/>
            <a:tailEnd/>
          </a:ln>
        </p:spPr>
        <p:txBody>
          <a:bodyPr wrap="square">
            <a:spAutoFit/>
          </a:bodyPr>
          <a:lstStyle/>
          <a:p>
            <a:r>
              <a:rPr lang="en-US" sz="1600" dirty="0"/>
              <a:t>Scale1</a:t>
            </a:r>
          </a:p>
        </p:txBody>
      </p:sp>
      <p:sp>
        <p:nvSpPr>
          <p:cNvPr id="14" name="TextBox 40"/>
          <p:cNvSpPr txBox="1">
            <a:spLocks noChangeArrowheads="1"/>
          </p:cNvSpPr>
          <p:nvPr/>
        </p:nvSpPr>
        <p:spPr bwMode="auto">
          <a:xfrm>
            <a:off x="2667000" y="1143000"/>
            <a:ext cx="1447800" cy="338554"/>
          </a:xfrm>
          <a:prstGeom prst="rect">
            <a:avLst/>
          </a:prstGeom>
          <a:noFill/>
          <a:ln w="9525">
            <a:noFill/>
            <a:miter lim="800000"/>
            <a:headEnd/>
            <a:tailEnd/>
          </a:ln>
        </p:spPr>
        <p:txBody>
          <a:bodyPr wrap="square">
            <a:spAutoFit/>
          </a:bodyPr>
          <a:lstStyle/>
          <a:p>
            <a:r>
              <a:rPr lang="en-US" sz="1600" dirty="0"/>
              <a:t>Scale2</a:t>
            </a:r>
          </a:p>
        </p:txBody>
      </p:sp>
      <p:cxnSp>
        <p:nvCxnSpPr>
          <p:cNvPr id="15" name="Straight Arrow Connector 14"/>
          <p:cNvCxnSpPr/>
          <p:nvPr/>
        </p:nvCxnSpPr>
        <p:spPr>
          <a:xfrm rot="10800000" flipV="1">
            <a:off x="2501904" y="2890836"/>
            <a:ext cx="1011237" cy="287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373187" y="2890838"/>
            <a:ext cx="1128713" cy="287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3" descr="Band15_orientation1.jpg"/>
          <p:cNvPicPr>
            <a:picLocks noChangeAspect="1"/>
          </p:cNvPicPr>
          <p:nvPr/>
        </p:nvPicPr>
        <p:blipFill>
          <a:blip r:embed="rId5" cstate="print"/>
          <a:srcRect/>
          <a:stretch>
            <a:fillRect/>
          </a:stretch>
        </p:blipFill>
        <p:spPr bwMode="auto">
          <a:xfrm>
            <a:off x="5410200" y="1447800"/>
            <a:ext cx="1454150" cy="1454150"/>
          </a:xfrm>
          <a:prstGeom prst="rect">
            <a:avLst/>
          </a:prstGeom>
          <a:noFill/>
          <a:ln w="9525">
            <a:noFill/>
            <a:miter lim="800000"/>
            <a:headEnd/>
            <a:tailEnd/>
          </a:ln>
        </p:spPr>
      </p:pic>
      <p:pic>
        <p:nvPicPr>
          <p:cNvPr id="18" name="Picture 4" descr="Band16_orientation1.jpg"/>
          <p:cNvPicPr>
            <a:picLocks noChangeAspect="1"/>
          </p:cNvPicPr>
          <p:nvPr/>
        </p:nvPicPr>
        <p:blipFill>
          <a:blip r:embed="rId5" cstate="print"/>
          <a:srcRect/>
          <a:stretch>
            <a:fillRect/>
          </a:stretch>
        </p:blipFill>
        <p:spPr bwMode="auto">
          <a:xfrm>
            <a:off x="6934200" y="1447800"/>
            <a:ext cx="1454150" cy="1454150"/>
          </a:xfrm>
          <a:prstGeom prst="rect">
            <a:avLst/>
          </a:prstGeom>
          <a:noFill/>
          <a:ln w="9525">
            <a:noFill/>
            <a:miter lim="800000"/>
            <a:headEnd/>
            <a:tailEnd/>
          </a:ln>
        </p:spPr>
      </p:pic>
      <p:sp>
        <p:nvSpPr>
          <p:cNvPr id="19" name="Right Brace 18"/>
          <p:cNvSpPr/>
          <p:nvPr/>
        </p:nvSpPr>
        <p:spPr>
          <a:xfrm rot="16200000" flipV="1">
            <a:off x="6699392" y="-615808"/>
            <a:ext cx="393413" cy="2971801"/>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20" name="TextBox 6"/>
          <p:cNvSpPr txBox="1">
            <a:spLocks noChangeArrowheads="1"/>
          </p:cNvSpPr>
          <p:nvPr/>
        </p:nvSpPr>
        <p:spPr bwMode="auto">
          <a:xfrm>
            <a:off x="6400800" y="304800"/>
            <a:ext cx="1447800" cy="400110"/>
          </a:xfrm>
          <a:prstGeom prst="rect">
            <a:avLst/>
          </a:prstGeom>
          <a:noFill/>
          <a:ln w="9525">
            <a:noFill/>
            <a:miter lim="800000"/>
            <a:headEnd/>
            <a:tailEnd/>
          </a:ln>
        </p:spPr>
        <p:txBody>
          <a:bodyPr wrap="square">
            <a:spAutoFit/>
          </a:bodyPr>
          <a:lstStyle/>
          <a:p>
            <a:r>
              <a:rPr lang="en-US" sz="2000" dirty="0"/>
              <a:t>Band 8</a:t>
            </a:r>
          </a:p>
        </p:txBody>
      </p:sp>
      <p:pic>
        <p:nvPicPr>
          <p:cNvPr id="21" name="Picture 2" descr="D:\Flash data\Biologic feature\Presentation\1\pool_scale\Band8_orientation1.jpg"/>
          <p:cNvPicPr>
            <a:picLocks noChangeAspect="1" noChangeArrowheads="1"/>
          </p:cNvPicPr>
          <p:nvPr/>
        </p:nvPicPr>
        <p:blipFill>
          <a:blip r:embed="rId6" cstate="print"/>
          <a:srcRect/>
          <a:stretch>
            <a:fillRect/>
          </a:stretch>
        </p:blipFill>
        <p:spPr bwMode="auto">
          <a:xfrm>
            <a:off x="6248400" y="3352800"/>
            <a:ext cx="1508093" cy="1508093"/>
          </a:xfrm>
          <a:prstGeom prst="rect">
            <a:avLst/>
          </a:prstGeom>
          <a:noFill/>
          <a:ln w="9525">
            <a:noFill/>
            <a:miter lim="800000"/>
            <a:headEnd/>
            <a:tailEnd/>
          </a:ln>
        </p:spPr>
      </p:pic>
      <p:cxnSp>
        <p:nvCxnSpPr>
          <p:cNvPr id="22" name="Straight Arrow Connector 21"/>
          <p:cNvCxnSpPr/>
          <p:nvPr/>
        </p:nvCxnSpPr>
        <p:spPr>
          <a:xfrm rot="10800000" flipV="1">
            <a:off x="6934200" y="2895600"/>
            <a:ext cx="804862"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948362" y="2901950"/>
            <a:ext cx="909638" cy="374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13"/>
          <p:cNvSpPr txBox="1">
            <a:spLocks noChangeArrowheads="1"/>
          </p:cNvSpPr>
          <p:nvPr/>
        </p:nvSpPr>
        <p:spPr bwMode="auto">
          <a:xfrm>
            <a:off x="5334000" y="1066800"/>
            <a:ext cx="1447800" cy="338554"/>
          </a:xfrm>
          <a:prstGeom prst="rect">
            <a:avLst/>
          </a:prstGeom>
          <a:noFill/>
          <a:ln w="9525">
            <a:noFill/>
            <a:miter lim="800000"/>
            <a:headEnd/>
            <a:tailEnd/>
          </a:ln>
        </p:spPr>
        <p:txBody>
          <a:bodyPr wrap="square">
            <a:spAutoFit/>
          </a:bodyPr>
          <a:lstStyle/>
          <a:p>
            <a:r>
              <a:rPr lang="en-US" sz="1600" dirty="0"/>
              <a:t>Scale15</a:t>
            </a:r>
          </a:p>
        </p:txBody>
      </p:sp>
      <p:sp>
        <p:nvSpPr>
          <p:cNvPr id="25" name="Rectangle 36"/>
          <p:cNvSpPr>
            <a:spLocks noChangeArrowheads="1"/>
          </p:cNvSpPr>
          <p:nvPr/>
        </p:nvSpPr>
        <p:spPr bwMode="auto">
          <a:xfrm>
            <a:off x="4498976" y="4027282"/>
            <a:ext cx="228852" cy="461665"/>
          </a:xfrm>
          <a:prstGeom prst="rect">
            <a:avLst/>
          </a:prstGeom>
          <a:noFill/>
          <a:ln w="9525">
            <a:noFill/>
            <a:miter lim="800000"/>
            <a:headEnd/>
            <a:tailEnd/>
          </a:ln>
        </p:spPr>
        <p:txBody>
          <a:bodyPr wrap="square">
            <a:spAutoFit/>
          </a:bodyPr>
          <a:lstStyle/>
          <a:p>
            <a:r>
              <a:rPr lang="en-US" sz="2400" b="1" dirty="0"/>
              <a:t>…</a:t>
            </a:r>
            <a:endParaRPr lang="fa-IR" sz="2400" b="1" dirty="0"/>
          </a:p>
        </p:txBody>
      </p:sp>
    </p:spTree>
  </p:cSld>
  <p:clrMapOvr>
    <a:masterClrMapping/>
  </p:clrMapOvr>
  <p:transition>
    <p:cover dir="u"/>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سرکشی روی همسایه ها</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a:xfrm>
            <a:off x="1143000" y="5867400"/>
            <a:ext cx="7467600" cy="685800"/>
          </a:xfrm>
        </p:spPr>
        <p:txBody>
          <a:bodyPr/>
          <a:lstStyle/>
          <a:p>
            <a:pPr algn="ctr" rtl="1"/>
            <a:r>
              <a:rPr lang="fa-IR" dirty="0" smtClean="0">
                <a:latin typeface="Times New Roman" pitchFamily="18" charset="0"/>
                <a:cs typeface="Times New Roman" pitchFamily="18" charset="0"/>
              </a:rPr>
              <a:t>باند 2</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118</a:t>
            </a:fld>
            <a:endParaRPr lang="en-US" sz="1600" b="1" i="1" dirty="0"/>
          </a:p>
        </p:txBody>
      </p:sp>
      <p:sp>
        <p:nvSpPr>
          <p:cNvPr id="12" name="Picture Placeholder 11"/>
          <p:cNvSpPr>
            <a:spLocks noGrp="1"/>
          </p:cNvSpPr>
          <p:nvPr>
            <p:ph type="pic" idx="1"/>
          </p:nvPr>
        </p:nvSpPr>
        <p:spPr>
          <a:xfrm>
            <a:off x="1143000" y="381000"/>
            <a:ext cx="7485888" cy="5486400"/>
          </a:xfrm>
        </p:spPr>
      </p:sp>
      <p:pic>
        <p:nvPicPr>
          <p:cNvPr id="7" name="Picture 4" descr="Band2_orientation1.jpg"/>
          <p:cNvPicPr>
            <a:picLocks noChangeAspect="1"/>
          </p:cNvPicPr>
          <p:nvPr/>
        </p:nvPicPr>
        <p:blipFill>
          <a:blip r:embed="rId3" cstate="print"/>
          <a:srcRect/>
          <a:stretch>
            <a:fillRect/>
          </a:stretch>
        </p:blipFill>
        <p:spPr bwMode="auto">
          <a:xfrm>
            <a:off x="1195387" y="1000125"/>
            <a:ext cx="1800225" cy="1800225"/>
          </a:xfrm>
          <a:prstGeom prst="rect">
            <a:avLst/>
          </a:prstGeom>
          <a:noFill/>
          <a:ln w="9525">
            <a:noFill/>
            <a:miter lim="800000"/>
            <a:headEnd/>
            <a:tailEnd/>
          </a:ln>
        </p:spPr>
      </p:pic>
      <p:pic>
        <p:nvPicPr>
          <p:cNvPr id="8" name="Picture 5" descr="Band2_orientation2.jpg"/>
          <p:cNvPicPr>
            <a:picLocks noChangeAspect="1"/>
          </p:cNvPicPr>
          <p:nvPr/>
        </p:nvPicPr>
        <p:blipFill>
          <a:blip r:embed="rId4" cstate="print"/>
          <a:srcRect/>
          <a:stretch>
            <a:fillRect/>
          </a:stretch>
        </p:blipFill>
        <p:spPr bwMode="auto">
          <a:xfrm>
            <a:off x="3048000" y="1000125"/>
            <a:ext cx="1800225" cy="1800225"/>
          </a:xfrm>
          <a:prstGeom prst="rect">
            <a:avLst/>
          </a:prstGeom>
          <a:noFill/>
          <a:ln w="9525">
            <a:noFill/>
            <a:miter lim="800000"/>
            <a:headEnd/>
            <a:tailEnd/>
          </a:ln>
        </p:spPr>
      </p:pic>
      <p:pic>
        <p:nvPicPr>
          <p:cNvPr id="9" name="Picture 6" descr="Band2_orientation3.jpg"/>
          <p:cNvPicPr>
            <a:picLocks noChangeAspect="1"/>
          </p:cNvPicPr>
          <p:nvPr/>
        </p:nvPicPr>
        <p:blipFill>
          <a:blip r:embed="rId5" cstate="print"/>
          <a:srcRect/>
          <a:stretch>
            <a:fillRect/>
          </a:stretch>
        </p:blipFill>
        <p:spPr bwMode="auto">
          <a:xfrm>
            <a:off x="4957763" y="997634"/>
            <a:ext cx="1800225" cy="1800225"/>
          </a:xfrm>
          <a:prstGeom prst="rect">
            <a:avLst/>
          </a:prstGeom>
          <a:noFill/>
          <a:ln w="9525">
            <a:noFill/>
            <a:miter lim="800000"/>
            <a:headEnd/>
            <a:tailEnd/>
          </a:ln>
        </p:spPr>
      </p:pic>
      <p:pic>
        <p:nvPicPr>
          <p:cNvPr id="10" name="Picture 7" descr="Band2_orientation4.jpg"/>
          <p:cNvPicPr>
            <a:picLocks noChangeAspect="1"/>
          </p:cNvPicPr>
          <p:nvPr/>
        </p:nvPicPr>
        <p:blipFill>
          <a:blip r:embed="rId6" cstate="print"/>
          <a:srcRect/>
          <a:stretch>
            <a:fillRect/>
          </a:stretch>
        </p:blipFill>
        <p:spPr bwMode="auto">
          <a:xfrm>
            <a:off x="6786563" y="997634"/>
            <a:ext cx="1800225" cy="1798638"/>
          </a:xfrm>
          <a:prstGeom prst="rect">
            <a:avLst/>
          </a:prstGeom>
          <a:noFill/>
          <a:ln w="9525">
            <a:noFill/>
            <a:miter lim="800000"/>
            <a:headEnd/>
            <a:tailEnd/>
          </a:ln>
        </p:spPr>
      </p:pic>
      <p:pic>
        <p:nvPicPr>
          <p:cNvPr id="11" name="Picture 8" descr="Band2_orientation1.jpg"/>
          <p:cNvPicPr>
            <a:picLocks noChangeAspect="1"/>
          </p:cNvPicPr>
          <p:nvPr/>
        </p:nvPicPr>
        <p:blipFill>
          <a:blip r:embed="rId7" cstate="print"/>
          <a:srcRect/>
          <a:stretch>
            <a:fillRect/>
          </a:stretch>
        </p:blipFill>
        <p:spPr bwMode="auto">
          <a:xfrm>
            <a:off x="1190625" y="3197225"/>
            <a:ext cx="1800225" cy="1800225"/>
          </a:xfrm>
          <a:prstGeom prst="rect">
            <a:avLst/>
          </a:prstGeom>
          <a:noFill/>
          <a:ln w="9525">
            <a:noFill/>
            <a:miter lim="800000"/>
            <a:headEnd/>
            <a:tailEnd/>
          </a:ln>
        </p:spPr>
      </p:pic>
      <p:pic>
        <p:nvPicPr>
          <p:cNvPr id="13" name="Picture 9" descr="Band2_orientation2.jpg"/>
          <p:cNvPicPr>
            <a:picLocks noChangeAspect="1"/>
          </p:cNvPicPr>
          <p:nvPr/>
        </p:nvPicPr>
        <p:blipFill>
          <a:blip r:embed="rId8" cstate="print"/>
          <a:srcRect/>
          <a:stretch>
            <a:fillRect/>
          </a:stretch>
        </p:blipFill>
        <p:spPr bwMode="auto">
          <a:xfrm>
            <a:off x="3048000" y="3200400"/>
            <a:ext cx="1800225" cy="1800225"/>
          </a:xfrm>
          <a:prstGeom prst="rect">
            <a:avLst/>
          </a:prstGeom>
          <a:noFill/>
          <a:ln w="9525">
            <a:noFill/>
            <a:miter lim="800000"/>
            <a:headEnd/>
            <a:tailEnd/>
          </a:ln>
        </p:spPr>
      </p:pic>
      <p:pic>
        <p:nvPicPr>
          <p:cNvPr id="14" name="Picture 10" descr="Band2_orientation3.jpg"/>
          <p:cNvPicPr>
            <a:picLocks noChangeAspect="1"/>
          </p:cNvPicPr>
          <p:nvPr/>
        </p:nvPicPr>
        <p:blipFill>
          <a:blip r:embed="rId9" cstate="print"/>
          <a:srcRect/>
          <a:stretch>
            <a:fillRect/>
          </a:stretch>
        </p:blipFill>
        <p:spPr bwMode="auto">
          <a:xfrm>
            <a:off x="4957763" y="3212196"/>
            <a:ext cx="1800225" cy="1800225"/>
          </a:xfrm>
          <a:prstGeom prst="rect">
            <a:avLst/>
          </a:prstGeom>
          <a:noFill/>
          <a:ln w="9525">
            <a:noFill/>
            <a:miter lim="800000"/>
            <a:headEnd/>
            <a:tailEnd/>
          </a:ln>
        </p:spPr>
      </p:pic>
      <p:pic>
        <p:nvPicPr>
          <p:cNvPr id="15" name="Picture 11" descr="Band2_orientation4.jpg"/>
          <p:cNvPicPr>
            <a:picLocks noChangeAspect="1"/>
          </p:cNvPicPr>
          <p:nvPr/>
        </p:nvPicPr>
        <p:blipFill>
          <a:blip r:embed="rId10" cstate="print"/>
          <a:srcRect/>
          <a:stretch>
            <a:fillRect/>
          </a:stretch>
        </p:blipFill>
        <p:spPr bwMode="auto">
          <a:xfrm>
            <a:off x="6786563" y="3210609"/>
            <a:ext cx="1800225" cy="1800225"/>
          </a:xfrm>
          <a:prstGeom prst="rect">
            <a:avLst/>
          </a:prstGeom>
          <a:noFill/>
          <a:ln w="9525">
            <a:noFill/>
            <a:miter lim="800000"/>
            <a:headEnd/>
            <a:tailEnd/>
          </a:ln>
        </p:spPr>
      </p:pic>
      <p:cxnSp>
        <p:nvCxnSpPr>
          <p:cNvPr id="16" name="Straight Arrow Connector 15"/>
          <p:cNvCxnSpPr/>
          <p:nvPr/>
        </p:nvCxnSpPr>
        <p:spPr>
          <a:xfrm rot="5400000">
            <a:off x="1893887" y="3000375"/>
            <a:ext cx="40163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3746500" y="3000375"/>
            <a:ext cx="40163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5649119" y="3005028"/>
            <a:ext cx="4159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7477919" y="3003441"/>
            <a:ext cx="41592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ver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پیاده سازی با جزئیات</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همه عملیات مستقلاً برای هر چهار راستا و هر باند اندازه پردازش می شود.</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119</a:t>
            </a:fld>
            <a:endParaRPr lang="en-US" sz="1600" b="1" i="1" dirty="0"/>
          </a:p>
        </p:txBody>
      </p:sp>
      <p:pic>
        <p:nvPicPr>
          <p:cNvPr id="5" name="Picture 4"/>
          <p:cNvPicPr>
            <a:picLocks noChangeAspect="1" noChangeArrowheads="1"/>
          </p:cNvPicPr>
          <p:nvPr/>
        </p:nvPicPr>
        <p:blipFill>
          <a:blip r:embed="rId3" cstate="print"/>
          <a:srcRect/>
          <a:stretch>
            <a:fillRect/>
          </a:stretch>
        </p:blipFill>
        <p:spPr>
          <a:xfrm>
            <a:off x="762000" y="2895600"/>
            <a:ext cx="7696200" cy="3962400"/>
          </a:xfrm>
          <a:prstGeom prst="rect">
            <a:avLst/>
          </a:prstGeom>
        </p:spPr>
      </p:pic>
    </p:spTree>
  </p:cSld>
  <p:clrMapOvr>
    <a:masterClrMapping/>
  </p:clrMapOvr>
  <p:transition>
    <p:cover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12</a:t>
            </a:fld>
            <a:endParaRPr lang="en-US" sz="1600" b="1" i="1" dirty="0"/>
          </a:p>
        </p:txBody>
      </p:sp>
      <p:pic>
        <p:nvPicPr>
          <p:cNvPr id="9" name="Picture 7" descr="hedge-stimset.bmp"/>
          <p:cNvPicPr>
            <a:picLocks noChangeAspect="1" noChangeArrowheads="1"/>
          </p:cNvPicPr>
          <p:nvPr/>
        </p:nvPicPr>
        <p:blipFill>
          <a:blip r:embed="rId3" cstate="print"/>
          <a:srcRect/>
          <a:stretch>
            <a:fillRect/>
          </a:stretch>
        </p:blipFill>
        <p:spPr bwMode="auto">
          <a:xfrm>
            <a:off x="1447800" y="0"/>
            <a:ext cx="7696200" cy="3559144"/>
          </a:xfrm>
          <a:prstGeom prst="rect">
            <a:avLst/>
          </a:prstGeom>
          <a:noFill/>
        </p:spPr>
      </p:pic>
      <p:pic>
        <p:nvPicPr>
          <p:cNvPr id="10" name="Picture 8" descr="itoStimset.bmp"/>
          <p:cNvPicPr>
            <a:picLocks noChangeAspect="1" noChangeArrowheads="1"/>
          </p:cNvPicPr>
          <p:nvPr/>
        </p:nvPicPr>
        <p:blipFill>
          <a:blip r:embed="rId4" cstate="print"/>
          <a:srcRect/>
          <a:stretch>
            <a:fillRect/>
          </a:stretch>
        </p:blipFill>
        <p:spPr bwMode="auto">
          <a:xfrm>
            <a:off x="1447800" y="3505201"/>
            <a:ext cx="7696200" cy="3352800"/>
          </a:xfrm>
          <a:prstGeom prst="rect">
            <a:avLst/>
          </a:prstGeom>
          <a:noFill/>
        </p:spPr>
      </p:pic>
    </p:spTree>
  </p:cSld>
  <p:clrMapOvr>
    <a:masterClrMapping/>
  </p:clrMapOvr>
  <p:transition>
    <p:cover dir="u"/>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واحدهای </a:t>
            </a:r>
            <a:r>
              <a:rPr lang="en-US" sz="6000" b="1" dirty="0" smtClean="0">
                <a:latin typeface="Times New Roman" pitchFamily="18" charset="0"/>
                <a:cs typeface="Times New Roman" pitchFamily="18" charset="0"/>
              </a:rPr>
              <a:t>S2</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یادگیری بدون نظارت مراکز </a:t>
            </a:r>
            <a:r>
              <a:rPr lang="en-US" dirty="0" smtClean="0">
                <a:latin typeface="Times New Roman" pitchFamily="18" charset="0"/>
                <a:cs typeface="Times New Roman" pitchFamily="18" charset="0"/>
              </a:rPr>
              <a:t>RBF</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120</a:t>
            </a:fld>
            <a:endParaRPr lang="en-US" sz="1600" b="1" i="1" dirty="0"/>
          </a:p>
        </p:txBody>
      </p:sp>
      <p:sp>
        <p:nvSpPr>
          <p:cNvPr id="12" name="Picture Placeholder 11"/>
          <p:cNvSpPr>
            <a:spLocks noGrp="1"/>
          </p:cNvSpPr>
          <p:nvPr>
            <p:ph type="pic" idx="1"/>
          </p:nvPr>
        </p:nvSpPr>
        <p:spPr/>
      </p:sp>
      <p:grpSp>
        <p:nvGrpSpPr>
          <p:cNvPr id="5" name="Group 34"/>
          <p:cNvGrpSpPr>
            <a:grpSpLocks/>
          </p:cNvGrpSpPr>
          <p:nvPr/>
        </p:nvGrpSpPr>
        <p:grpSpPr bwMode="auto">
          <a:xfrm rot="-5400000">
            <a:off x="-238125" y="1914525"/>
            <a:ext cx="5362575" cy="2447926"/>
            <a:chOff x="428596" y="1785926"/>
            <a:chExt cx="8077200" cy="3783561"/>
          </a:xfrm>
        </p:grpSpPr>
        <p:sp>
          <p:nvSpPr>
            <p:cNvPr id="8" name="Rectangle 7"/>
            <p:cNvSpPr/>
            <p:nvPr/>
          </p:nvSpPr>
          <p:spPr>
            <a:xfrm>
              <a:off x="3274028" y="4730332"/>
              <a:ext cx="2591973" cy="83915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 name="Picture 5" descr="Band2_orientation1.jpg"/>
            <p:cNvPicPr>
              <a:picLocks noChangeAspect="1"/>
            </p:cNvPicPr>
            <p:nvPr/>
          </p:nvPicPr>
          <p:blipFill>
            <a:blip r:embed="rId3" cstate="print"/>
            <a:srcRect/>
            <a:stretch>
              <a:fillRect/>
            </a:stretch>
          </p:blipFill>
          <p:spPr bwMode="auto">
            <a:xfrm>
              <a:off x="428596" y="1785926"/>
              <a:ext cx="1905000" cy="1905000"/>
            </a:xfrm>
            <a:prstGeom prst="rect">
              <a:avLst/>
            </a:prstGeom>
            <a:noFill/>
            <a:ln w="9525">
              <a:noFill/>
              <a:miter lim="800000"/>
              <a:headEnd/>
              <a:tailEnd/>
            </a:ln>
          </p:spPr>
        </p:pic>
        <p:pic>
          <p:nvPicPr>
            <p:cNvPr id="10" name="Picture 6" descr="Band2_orientation2.jpg"/>
            <p:cNvPicPr>
              <a:picLocks noChangeAspect="1"/>
            </p:cNvPicPr>
            <p:nvPr/>
          </p:nvPicPr>
          <p:blipFill>
            <a:blip r:embed="rId4" cstate="print"/>
            <a:srcRect/>
            <a:stretch>
              <a:fillRect/>
            </a:stretch>
          </p:blipFill>
          <p:spPr bwMode="auto">
            <a:xfrm>
              <a:off x="2485996" y="1785926"/>
              <a:ext cx="1905000" cy="1905000"/>
            </a:xfrm>
            <a:prstGeom prst="rect">
              <a:avLst/>
            </a:prstGeom>
            <a:noFill/>
            <a:ln w="9525">
              <a:noFill/>
              <a:miter lim="800000"/>
              <a:headEnd/>
              <a:tailEnd/>
            </a:ln>
          </p:spPr>
        </p:pic>
        <p:pic>
          <p:nvPicPr>
            <p:cNvPr id="11" name="Picture 7" descr="Band2_orientation3.jpg"/>
            <p:cNvPicPr>
              <a:picLocks noChangeAspect="1"/>
            </p:cNvPicPr>
            <p:nvPr/>
          </p:nvPicPr>
          <p:blipFill>
            <a:blip r:embed="rId5" cstate="print"/>
            <a:srcRect/>
            <a:stretch>
              <a:fillRect/>
            </a:stretch>
          </p:blipFill>
          <p:spPr bwMode="auto">
            <a:xfrm>
              <a:off x="4543396" y="1785926"/>
              <a:ext cx="1905000" cy="1905000"/>
            </a:xfrm>
            <a:prstGeom prst="rect">
              <a:avLst/>
            </a:prstGeom>
            <a:noFill/>
            <a:ln w="9525">
              <a:noFill/>
              <a:miter lim="800000"/>
              <a:headEnd/>
              <a:tailEnd/>
            </a:ln>
          </p:spPr>
        </p:pic>
        <p:pic>
          <p:nvPicPr>
            <p:cNvPr id="13" name="Picture 8" descr="Band2_orientation4.jpg"/>
            <p:cNvPicPr>
              <a:picLocks noChangeAspect="1"/>
            </p:cNvPicPr>
            <p:nvPr/>
          </p:nvPicPr>
          <p:blipFill>
            <a:blip r:embed="rId6" cstate="print"/>
            <a:srcRect/>
            <a:stretch>
              <a:fillRect/>
            </a:stretch>
          </p:blipFill>
          <p:spPr bwMode="auto">
            <a:xfrm>
              <a:off x="6600796" y="1785926"/>
              <a:ext cx="1905000" cy="1905000"/>
            </a:xfrm>
            <a:prstGeom prst="rect">
              <a:avLst/>
            </a:prstGeom>
            <a:noFill/>
            <a:ln w="9525">
              <a:noFill/>
              <a:miter lim="800000"/>
              <a:headEnd/>
              <a:tailEnd/>
            </a:ln>
          </p:spPr>
        </p:pic>
        <p:pic>
          <p:nvPicPr>
            <p:cNvPr id="14" name="Picture 9" descr="P9_Size2_Orientation1.jpg"/>
            <p:cNvPicPr>
              <a:picLocks noChangeAspect="1"/>
            </p:cNvPicPr>
            <p:nvPr/>
          </p:nvPicPr>
          <p:blipFill>
            <a:blip r:embed="rId7" cstate="print"/>
            <a:srcRect/>
            <a:stretch>
              <a:fillRect/>
            </a:stretch>
          </p:blipFill>
          <p:spPr bwMode="auto">
            <a:xfrm>
              <a:off x="3400396" y="4986326"/>
              <a:ext cx="549275" cy="549275"/>
            </a:xfrm>
            <a:prstGeom prst="rect">
              <a:avLst/>
            </a:prstGeom>
            <a:noFill/>
            <a:ln w="9525">
              <a:noFill/>
              <a:miter lim="800000"/>
              <a:headEnd/>
              <a:tailEnd/>
            </a:ln>
          </p:spPr>
        </p:pic>
        <p:pic>
          <p:nvPicPr>
            <p:cNvPr id="15" name="Picture 10" descr="P9_Size2_Orientation2.jpg"/>
            <p:cNvPicPr>
              <a:picLocks noChangeAspect="1"/>
            </p:cNvPicPr>
            <p:nvPr/>
          </p:nvPicPr>
          <p:blipFill>
            <a:blip r:embed="rId8" cstate="print"/>
            <a:srcRect/>
            <a:stretch>
              <a:fillRect/>
            </a:stretch>
          </p:blipFill>
          <p:spPr bwMode="auto">
            <a:xfrm>
              <a:off x="4009996" y="4986326"/>
              <a:ext cx="549275" cy="549275"/>
            </a:xfrm>
            <a:prstGeom prst="rect">
              <a:avLst/>
            </a:prstGeom>
            <a:noFill/>
            <a:ln w="9525">
              <a:noFill/>
              <a:miter lim="800000"/>
              <a:headEnd/>
              <a:tailEnd/>
            </a:ln>
          </p:spPr>
        </p:pic>
        <p:pic>
          <p:nvPicPr>
            <p:cNvPr id="16" name="Picture 11" descr="P9_Size2_Orientation3.jpg"/>
            <p:cNvPicPr>
              <a:picLocks noChangeAspect="1"/>
            </p:cNvPicPr>
            <p:nvPr/>
          </p:nvPicPr>
          <p:blipFill>
            <a:blip r:embed="rId9" cstate="print"/>
            <a:srcRect/>
            <a:stretch>
              <a:fillRect/>
            </a:stretch>
          </p:blipFill>
          <p:spPr bwMode="auto">
            <a:xfrm>
              <a:off x="4619596" y="4986326"/>
              <a:ext cx="549275" cy="549275"/>
            </a:xfrm>
            <a:prstGeom prst="rect">
              <a:avLst/>
            </a:prstGeom>
            <a:noFill/>
            <a:ln w="9525">
              <a:noFill/>
              <a:miter lim="800000"/>
              <a:headEnd/>
              <a:tailEnd/>
            </a:ln>
          </p:spPr>
        </p:pic>
        <p:pic>
          <p:nvPicPr>
            <p:cNvPr id="17" name="Picture 12" descr="P9_Size2_Orientation4.jpg"/>
            <p:cNvPicPr>
              <a:picLocks noChangeAspect="1"/>
            </p:cNvPicPr>
            <p:nvPr/>
          </p:nvPicPr>
          <p:blipFill>
            <a:blip r:embed="rId10" cstate="print"/>
            <a:srcRect/>
            <a:stretch>
              <a:fillRect/>
            </a:stretch>
          </p:blipFill>
          <p:spPr bwMode="auto">
            <a:xfrm>
              <a:off x="5229196" y="4986326"/>
              <a:ext cx="549275" cy="549275"/>
            </a:xfrm>
            <a:prstGeom prst="rect">
              <a:avLst/>
            </a:prstGeom>
            <a:noFill/>
            <a:ln w="9525">
              <a:noFill/>
              <a:miter lim="800000"/>
              <a:headEnd/>
              <a:tailEnd/>
            </a:ln>
          </p:spPr>
        </p:pic>
        <p:sp>
          <p:nvSpPr>
            <p:cNvPr id="18" name="Oval 17"/>
            <p:cNvSpPr/>
            <p:nvPr/>
          </p:nvSpPr>
          <p:spPr>
            <a:xfrm>
              <a:off x="1117240" y="2853275"/>
              <a:ext cx="227156" cy="228191"/>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Oval 18"/>
            <p:cNvSpPr/>
            <p:nvPr/>
          </p:nvSpPr>
          <p:spPr>
            <a:xfrm>
              <a:off x="3171210" y="2853275"/>
              <a:ext cx="229547" cy="228191"/>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p:cNvSpPr/>
            <p:nvPr/>
          </p:nvSpPr>
          <p:spPr>
            <a:xfrm>
              <a:off x="5253876" y="2853275"/>
              <a:ext cx="229547" cy="228191"/>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Oval 20"/>
            <p:cNvSpPr/>
            <p:nvPr/>
          </p:nvSpPr>
          <p:spPr>
            <a:xfrm>
              <a:off x="7286327" y="2853275"/>
              <a:ext cx="229547" cy="228191"/>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22" name="Straight Arrow Connector 21"/>
            <p:cNvCxnSpPr>
              <a:stCxn id="21" idx="4"/>
            </p:cNvCxnSpPr>
            <p:nvPr/>
          </p:nvCxnSpPr>
          <p:spPr>
            <a:xfrm rot="5400000">
              <a:off x="5503388" y="3085410"/>
              <a:ext cx="1904048" cy="1896157"/>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0" idx="4"/>
            </p:cNvCxnSpPr>
            <p:nvPr/>
          </p:nvCxnSpPr>
          <p:spPr>
            <a:xfrm rot="5400000">
              <a:off x="4179904" y="3796768"/>
              <a:ext cx="1904048" cy="473442"/>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9" idx="4"/>
            </p:cNvCxnSpPr>
            <p:nvPr/>
          </p:nvCxnSpPr>
          <p:spPr>
            <a:xfrm rot="16200000" flipH="1">
              <a:off x="2833703" y="3533745"/>
              <a:ext cx="1904048" cy="999488"/>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4"/>
            </p:cNvCxnSpPr>
            <p:nvPr/>
          </p:nvCxnSpPr>
          <p:spPr>
            <a:xfrm rot="16200000" flipH="1">
              <a:off x="1503046" y="2810432"/>
              <a:ext cx="1904048" cy="2446114"/>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Box 26"/>
            <p:cNvSpPr txBox="1">
              <a:spLocks noChangeArrowheads="1"/>
            </p:cNvSpPr>
            <p:nvPr/>
          </p:nvSpPr>
          <p:spPr bwMode="auto">
            <a:xfrm>
              <a:off x="2287444" y="3670345"/>
              <a:ext cx="4267199" cy="1046551"/>
            </a:xfrm>
            <a:prstGeom prst="rect">
              <a:avLst/>
            </a:prstGeom>
            <a:noFill/>
            <a:ln w="9525">
              <a:noFill/>
              <a:miter lim="800000"/>
              <a:headEnd/>
              <a:tailEnd/>
            </a:ln>
          </p:spPr>
          <p:txBody>
            <a:bodyPr wrap="square">
              <a:spAutoFit/>
            </a:bodyPr>
            <a:lstStyle/>
            <a:p>
              <a:pPr algn="ctr" rtl="1"/>
              <a:r>
                <a:rPr lang="fa-IR" dirty="0" smtClean="0">
                  <a:latin typeface="Times New Roman" pitchFamily="18" charset="0"/>
                  <a:cs typeface="Times New Roman" pitchFamily="18" charset="0"/>
                </a:rPr>
                <a:t>مرکزهای </a:t>
              </a:r>
              <a:r>
                <a:rPr lang="en-US" sz="2000" b="1" dirty="0" smtClean="0">
                  <a:latin typeface="Times New Roman" pitchFamily="18" charset="0"/>
                  <a:cs typeface="Times New Roman" pitchFamily="18" charset="0"/>
                </a:rPr>
                <a:t>RBF</a:t>
              </a:r>
              <a:r>
                <a:rPr lang="fa-IR" dirty="0" smtClean="0">
                  <a:latin typeface="Times New Roman" pitchFamily="18" charset="0"/>
                  <a:cs typeface="Times New Roman" pitchFamily="18" charset="0"/>
                </a:rPr>
                <a:t> که از مکانهای تصادفی انتخاب می شوند.</a:t>
              </a:r>
              <a:endParaRPr lang="en-US" dirty="0">
                <a:latin typeface="Times New Roman" pitchFamily="18" charset="0"/>
                <a:cs typeface="Times New Roman" pitchFamily="18" charset="0"/>
              </a:endParaRPr>
            </a:p>
          </p:txBody>
        </p:sp>
      </p:grpSp>
      <p:pic>
        <p:nvPicPr>
          <p:cNvPr id="27" name="Picture 2"/>
          <p:cNvPicPr>
            <a:picLocks noChangeAspect="1" noChangeArrowheads="1"/>
          </p:cNvPicPr>
          <p:nvPr/>
        </p:nvPicPr>
        <p:blipFill>
          <a:blip r:embed="rId11" cstate="print"/>
          <a:srcRect r="12624" b="30507"/>
          <a:stretch>
            <a:fillRect/>
          </a:stretch>
        </p:blipFill>
        <p:spPr bwMode="auto">
          <a:xfrm>
            <a:off x="3733800" y="1295400"/>
            <a:ext cx="4648200" cy="36576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واحدهای </a:t>
            </a:r>
            <a:r>
              <a:rPr lang="en-US" sz="6000" b="1" dirty="0" smtClean="0">
                <a:latin typeface="Times New Roman" pitchFamily="18" charset="0"/>
                <a:cs typeface="Times New Roman" pitchFamily="18" charset="0"/>
              </a:rPr>
              <a:t>S2</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a:xfrm>
            <a:off x="1143000" y="5867400"/>
            <a:ext cx="7467600" cy="685800"/>
          </a:xfrm>
        </p:spPr>
        <p:txBody>
          <a:bodyPr>
            <a:normAutofit lnSpcReduction="10000"/>
          </a:bodyPr>
          <a:lstStyle/>
          <a:p>
            <a:pPr algn="ctr" rtl="1"/>
            <a:r>
              <a:rPr lang="fa-IR" dirty="0" smtClean="0">
                <a:latin typeface="Times New Roman" pitchFamily="18" charset="0"/>
                <a:cs typeface="Times New Roman" pitchFamily="18" charset="0"/>
              </a:rPr>
              <a:t>نمونه ای از مراکز </a:t>
            </a:r>
            <a:r>
              <a:rPr lang="en-US" dirty="0" smtClean="0">
                <a:latin typeface="Times New Roman" pitchFamily="18" charset="0"/>
                <a:cs typeface="Times New Roman" pitchFamily="18" charset="0"/>
              </a:rPr>
              <a:t>RBF</a:t>
            </a:r>
          </a:p>
          <a:p>
            <a:pPr algn="ctr" rtl="1"/>
            <a:r>
              <a:rPr lang="fa-IR" dirty="0" smtClean="0">
                <a:latin typeface="Times New Roman" pitchFamily="18" charset="0"/>
                <a:cs typeface="Times New Roman" pitchFamily="18" charset="0"/>
              </a:rPr>
              <a:t>اندازه های مورد ترجیح = 15، 20 و 30</a:t>
            </a:r>
          </a:p>
          <a:p>
            <a:pPr algn="ctr" rtl="1"/>
            <a:r>
              <a:rPr lang="fa-IR" dirty="0" smtClean="0">
                <a:latin typeface="Times New Roman" pitchFamily="18" charset="0"/>
                <a:cs typeface="Times New Roman" pitchFamily="18" charset="0"/>
              </a:rPr>
              <a:t>تعداد تکه ها در هر اندازه = 10</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121</a:t>
            </a:fld>
            <a:endParaRPr lang="en-US" sz="1600" b="1" i="1" dirty="0"/>
          </a:p>
        </p:txBody>
      </p:sp>
      <p:sp>
        <p:nvSpPr>
          <p:cNvPr id="12" name="Picture Placeholder 11"/>
          <p:cNvSpPr>
            <a:spLocks noGrp="1"/>
          </p:cNvSpPr>
          <p:nvPr>
            <p:ph type="pic" idx="1"/>
          </p:nvPr>
        </p:nvSpPr>
        <p:spPr>
          <a:xfrm>
            <a:off x="1138236" y="373966"/>
            <a:ext cx="7472363" cy="5486400"/>
          </a:xfrm>
        </p:spPr>
      </p:sp>
      <p:pic>
        <p:nvPicPr>
          <p:cNvPr id="7" name="Picture 5" descr="P3_Size2_Orientation1.jpg"/>
          <p:cNvPicPr>
            <a:picLocks noChangeAspect="1"/>
          </p:cNvPicPr>
          <p:nvPr/>
        </p:nvPicPr>
        <p:blipFill>
          <a:blip r:embed="rId3" cstate="print"/>
          <a:srcRect/>
          <a:stretch>
            <a:fillRect/>
          </a:stretch>
        </p:blipFill>
        <p:spPr bwMode="auto">
          <a:xfrm>
            <a:off x="1143000" y="1905000"/>
            <a:ext cx="639763" cy="639762"/>
          </a:xfrm>
          <a:prstGeom prst="rect">
            <a:avLst/>
          </a:prstGeom>
          <a:noFill/>
          <a:ln w="9525">
            <a:noFill/>
            <a:miter lim="800000"/>
            <a:headEnd/>
            <a:tailEnd/>
          </a:ln>
        </p:spPr>
      </p:pic>
      <p:pic>
        <p:nvPicPr>
          <p:cNvPr id="8" name="Picture 6" descr="P3_Size2_Orientation2.jpg"/>
          <p:cNvPicPr>
            <a:picLocks noChangeAspect="1"/>
          </p:cNvPicPr>
          <p:nvPr/>
        </p:nvPicPr>
        <p:blipFill>
          <a:blip r:embed="rId4" cstate="print"/>
          <a:srcRect/>
          <a:stretch>
            <a:fillRect/>
          </a:stretch>
        </p:blipFill>
        <p:spPr bwMode="auto">
          <a:xfrm>
            <a:off x="1828800" y="1905000"/>
            <a:ext cx="639763" cy="639762"/>
          </a:xfrm>
          <a:prstGeom prst="rect">
            <a:avLst/>
          </a:prstGeom>
          <a:noFill/>
          <a:ln w="9525">
            <a:noFill/>
            <a:miter lim="800000"/>
            <a:headEnd/>
            <a:tailEnd/>
          </a:ln>
        </p:spPr>
      </p:pic>
      <p:pic>
        <p:nvPicPr>
          <p:cNvPr id="9" name="Picture 7" descr="P3_Size2_Orientation3.jpg"/>
          <p:cNvPicPr>
            <a:picLocks noChangeAspect="1"/>
          </p:cNvPicPr>
          <p:nvPr/>
        </p:nvPicPr>
        <p:blipFill>
          <a:blip r:embed="rId5" cstate="print"/>
          <a:srcRect/>
          <a:stretch>
            <a:fillRect/>
          </a:stretch>
        </p:blipFill>
        <p:spPr bwMode="auto">
          <a:xfrm>
            <a:off x="2514600" y="1905000"/>
            <a:ext cx="639763" cy="639762"/>
          </a:xfrm>
          <a:prstGeom prst="rect">
            <a:avLst/>
          </a:prstGeom>
          <a:noFill/>
          <a:ln w="9525">
            <a:noFill/>
            <a:miter lim="800000"/>
            <a:headEnd/>
            <a:tailEnd/>
          </a:ln>
        </p:spPr>
      </p:pic>
      <p:pic>
        <p:nvPicPr>
          <p:cNvPr id="10" name="Picture 8" descr="P3_Size2_Orientation4.jpg"/>
          <p:cNvPicPr>
            <a:picLocks noChangeAspect="1"/>
          </p:cNvPicPr>
          <p:nvPr/>
        </p:nvPicPr>
        <p:blipFill>
          <a:blip r:embed="rId6" cstate="print"/>
          <a:srcRect/>
          <a:stretch>
            <a:fillRect/>
          </a:stretch>
        </p:blipFill>
        <p:spPr bwMode="auto">
          <a:xfrm>
            <a:off x="3200400" y="1905000"/>
            <a:ext cx="639763" cy="639762"/>
          </a:xfrm>
          <a:prstGeom prst="rect">
            <a:avLst/>
          </a:prstGeom>
          <a:noFill/>
          <a:ln w="9525">
            <a:noFill/>
            <a:miter lim="800000"/>
            <a:headEnd/>
            <a:tailEnd/>
          </a:ln>
        </p:spPr>
      </p:pic>
      <p:pic>
        <p:nvPicPr>
          <p:cNvPr id="11" name="Picture 9" descr="P1_Size3_Orientation1.jpg"/>
          <p:cNvPicPr>
            <a:picLocks noChangeAspect="1"/>
          </p:cNvPicPr>
          <p:nvPr/>
        </p:nvPicPr>
        <p:blipFill>
          <a:blip r:embed="rId7" cstate="print"/>
          <a:srcRect/>
          <a:stretch>
            <a:fillRect/>
          </a:stretch>
        </p:blipFill>
        <p:spPr bwMode="auto">
          <a:xfrm>
            <a:off x="1150938" y="2825750"/>
            <a:ext cx="639762" cy="641350"/>
          </a:xfrm>
          <a:prstGeom prst="rect">
            <a:avLst/>
          </a:prstGeom>
          <a:noFill/>
          <a:ln w="9525">
            <a:noFill/>
            <a:miter lim="800000"/>
            <a:headEnd/>
            <a:tailEnd/>
          </a:ln>
        </p:spPr>
      </p:pic>
      <p:pic>
        <p:nvPicPr>
          <p:cNvPr id="13" name="Picture 10" descr="P1_Size3_Orientation2.jpg"/>
          <p:cNvPicPr>
            <a:picLocks noChangeAspect="1"/>
          </p:cNvPicPr>
          <p:nvPr/>
        </p:nvPicPr>
        <p:blipFill>
          <a:blip r:embed="rId8" cstate="print"/>
          <a:srcRect/>
          <a:stretch>
            <a:fillRect/>
          </a:stretch>
        </p:blipFill>
        <p:spPr bwMode="auto">
          <a:xfrm>
            <a:off x="1828800" y="2819400"/>
            <a:ext cx="639763" cy="639762"/>
          </a:xfrm>
          <a:prstGeom prst="rect">
            <a:avLst/>
          </a:prstGeom>
          <a:noFill/>
          <a:ln w="9525">
            <a:noFill/>
            <a:miter lim="800000"/>
            <a:headEnd/>
            <a:tailEnd/>
          </a:ln>
        </p:spPr>
      </p:pic>
      <p:pic>
        <p:nvPicPr>
          <p:cNvPr id="14" name="Picture 11" descr="P1_Size3_Orientation3.jpg"/>
          <p:cNvPicPr>
            <a:picLocks noChangeAspect="1"/>
          </p:cNvPicPr>
          <p:nvPr/>
        </p:nvPicPr>
        <p:blipFill>
          <a:blip r:embed="rId9" cstate="print"/>
          <a:srcRect/>
          <a:stretch>
            <a:fillRect/>
          </a:stretch>
        </p:blipFill>
        <p:spPr bwMode="auto">
          <a:xfrm>
            <a:off x="2514600" y="2819400"/>
            <a:ext cx="639763" cy="639762"/>
          </a:xfrm>
          <a:prstGeom prst="rect">
            <a:avLst/>
          </a:prstGeom>
          <a:noFill/>
          <a:ln w="9525">
            <a:noFill/>
            <a:miter lim="800000"/>
            <a:headEnd/>
            <a:tailEnd/>
          </a:ln>
        </p:spPr>
      </p:pic>
      <p:pic>
        <p:nvPicPr>
          <p:cNvPr id="15" name="Picture 12" descr="P1_Size3_Orientation4.jpg"/>
          <p:cNvPicPr>
            <a:picLocks noChangeAspect="1"/>
          </p:cNvPicPr>
          <p:nvPr/>
        </p:nvPicPr>
        <p:blipFill>
          <a:blip r:embed="rId10" cstate="print"/>
          <a:srcRect/>
          <a:stretch>
            <a:fillRect/>
          </a:stretch>
        </p:blipFill>
        <p:spPr bwMode="auto">
          <a:xfrm>
            <a:off x="3200400" y="2819400"/>
            <a:ext cx="639763" cy="639762"/>
          </a:xfrm>
          <a:prstGeom prst="rect">
            <a:avLst/>
          </a:prstGeom>
          <a:noFill/>
          <a:ln w="9525">
            <a:noFill/>
            <a:miter lim="800000"/>
            <a:headEnd/>
            <a:tailEnd/>
          </a:ln>
        </p:spPr>
      </p:pic>
      <p:pic>
        <p:nvPicPr>
          <p:cNvPr id="16" name="Picture 13" descr="P5_Size3_Orientation1.jpg"/>
          <p:cNvPicPr>
            <a:picLocks noChangeAspect="1"/>
          </p:cNvPicPr>
          <p:nvPr/>
        </p:nvPicPr>
        <p:blipFill>
          <a:blip r:embed="rId11" cstate="print"/>
          <a:srcRect/>
          <a:stretch>
            <a:fillRect/>
          </a:stretch>
        </p:blipFill>
        <p:spPr bwMode="auto">
          <a:xfrm>
            <a:off x="1143000" y="3733800"/>
            <a:ext cx="639763" cy="639762"/>
          </a:xfrm>
          <a:prstGeom prst="rect">
            <a:avLst/>
          </a:prstGeom>
          <a:noFill/>
          <a:ln w="9525">
            <a:noFill/>
            <a:miter lim="800000"/>
            <a:headEnd/>
            <a:tailEnd/>
          </a:ln>
        </p:spPr>
      </p:pic>
      <p:pic>
        <p:nvPicPr>
          <p:cNvPr id="17" name="Picture 14" descr="P5_Size3_Orientation2.jpg"/>
          <p:cNvPicPr>
            <a:picLocks noChangeAspect="1"/>
          </p:cNvPicPr>
          <p:nvPr/>
        </p:nvPicPr>
        <p:blipFill>
          <a:blip r:embed="rId12" cstate="print"/>
          <a:srcRect/>
          <a:stretch>
            <a:fillRect/>
          </a:stretch>
        </p:blipFill>
        <p:spPr bwMode="auto">
          <a:xfrm>
            <a:off x="1828800" y="3733800"/>
            <a:ext cx="639763" cy="639762"/>
          </a:xfrm>
          <a:prstGeom prst="rect">
            <a:avLst/>
          </a:prstGeom>
          <a:noFill/>
          <a:ln w="9525">
            <a:noFill/>
            <a:miter lim="800000"/>
            <a:headEnd/>
            <a:tailEnd/>
          </a:ln>
        </p:spPr>
      </p:pic>
      <p:pic>
        <p:nvPicPr>
          <p:cNvPr id="18" name="Picture 15" descr="P5_Size3_Orientation3.jpg"/>
          <p:cNvPicPr>
            <a:picLocks noChangeAspect="1"/>
          </p:cNvPicPr>
          <p:nvPr/>
        </p:nvPicPr>
        <p:blipFill>
          <a:blip r:embed="rId13" cstate="print"/>
          <a:srcRect/>
          <a:stretch>
            <a:fillRect/>
          </a:stretch>
        </p:blipFill>
        <p:spPr bwMode="auto">
          <a:xfrm>
            <a:off x="2514600" y="3733800"/>
            <a:ext cx="639763" cy="639762"/>
          </a:xfrm>
          <a:prstGeom prst="rect">
            <a:avLst/>
          </a:prstGeom>
          <a:noFill/>
          <a:ln w="9525">
            <a:noFill/>
            <a:miter lim="800000"/>
            <a:headEnd/>
            <a:tailEnd/>
          </a:ln>
        </p:spPr>
      </p:pic>
      <p:pic>
        <p:nvPicPr>
          <p:cNvPr id="19" name="Picture 16" descr="P5_Size3_Orientation4.jpg"/>
          <p:cNvPicPr>
            <a:picLocks noChangeAspect="1"/>
          </p:cNvPicPr>
          <p:nvPr/>
        </p:nvPicPr>
        <p:blipFill>
          <a:blip r:embed="rId14" cstate="print"/>
          <a:srcRect/>
          <a:stretch>
            <a:fillRect/>
          </a:stretch>
        </p:blipFill>
        <p:spPr bwMode="auto">
          <a:xfrm>
            <a:off x="3200400" y="3733800"/>
            <a:ext cx="639763" cy="639762"/>
          </a:xfrm>
          <a:prstGeom prst="rect">
            <a:avLst/>
          </a:prstGeom>
          <a:noFill/>
          <a:ln w="9525">
            <a:noFill/>
            <a:miter lim="800000"/>
            <a:headEnd/>
            <a:tailEnd/>
          </a:ln>
        </p:spPr>
      </p:pic>
      <p:pic>
        <p:nvPicPr>
          <p:cNvPr id="20" name="Picture 17" descr="P8_Size3_Orientation1.jpg"/>
          <p:cNvPicPr>
            <a:picLocks noChangeAspect="1"/>
          </p:cNvPicPr>
          <p:nvPr/>
        </p:nvPicPr>
        <p:blipFill>
          <a:blip r:embed="rId15" cstate="print"/>
          <a:srcRect/>
          <a:stretch>
            <a:fillRect/>
          </a:stretch>
        </p:blipFill>
        <p:spPr bwMode="auto">
          <a:xfrm>
            <a:off x="1143000" y="4648200"/>
            <a:ext cx="639763" cy="639762"/>
          </a:xfrm>
          <a:prstGeom prst="rect">
            <a:avLst/>
          </a:prstGeom>
          <a:noFill/>
          <a:ln w="9525">
            <a:noFill/>
            <a:miter lim="800000"/>
            <a:headEnd/>
            <a:tailEnd/>
          </a:ln>
        </p:spPr>
      </p:pic>
      <p:pic>
        <p:nvPicPr>
          <p:cNvPr id="21" name="Picture 18" descr="P8_Size3_Orientation2.jpg"/>
          <p:cNvPicPr>
            <a:picLocks noChangeAspect="1"/>
          </p:cNvPicPr>
          <p:nvPr/>
        </p:nvPicPr>
        <p:blipFill>
          <a:blip r:embed="rId15" cstate="print"/>
          <a:srcRect/>
          <a:stretch>
            <a:fillRect/>
          </a:stretch>
        </p:blipFill>
        <p:spPr bwMode="auto">
          <a:xfrm>
            <a:off x="1828800" y="4648200"/>
            <a:ext cx="639763" cy="639762"/>
          </a:xfrm>
          <a:prstGeom prst="rect">
            <a:avLst/>
          </a:prstGeom>
          <a:noFill/>
          <a:ln w="9525">
            <a:noFill/>
            <a:miter lim="800000"/>
            <a:headEnd/>
            <a:tailEnd/>
          </a:ln>
        </p:spPr>
      </p:pic>
      <p:pic>
        <p:nvPicPr>
          <p:cNvPr id="22" name="Picture 19" descr="P8_Size3_Orientation3.jpg"/>
          <p:cNvPicPr>
            <a:picLocks noChangeAspect="1"/>
          </p:cNvPicPr>
          <p:nvPr/>
        </p:nvPicPr>
        <p:blipFill>
          <a:blip r:embed="rId15" cstate="print"/>
          <a:srcRect/>
          <a:stretch>
            <a:fillRect/>
          </a:stretch>
        </p:blipFill>
        <p:spPr bwMode="auto">
          <a:xfrm>
            <a:off x="2514600" y="4648200"/>
            <a:ext cx="639763" cy="639762"/>
          </a:xfrm>
          <a:prstGeom prst="rect">
            <a:avLst/>
          </a:prstGeom>
          <a:noFill/>
          <a:ln w="9525">
            <a:noFill/>
            <a:miter lim="800000"/>
            <a:headEnd/>
            <a:tailEnd/>
          </a:ln>
        </p:spPr>
      </p:pic>
      <p:pic>
        <p:nvPicPr>
          <p:cNvPr id="23" name="Picture 20" descr="P8_Size3_Orientation4.jpg"/>
          <p:cNvPicPr>
            <a:picLocks noChangeAspect="1"/>
          </p:cNvPicPr>
          <p:nvPr/>
        </p:nvPicPr>
        <p:blipFill>
          <a:blip r:embed="rId15" cstate="print"/>
          <a:srcRect/>
          <a:stretch>
            <a:fillRect/>
          </a:stretch>
        </p:blipFill>
        <p:spPr bwMode="auto">
          <a:xfrm>
            <a:off x="3200400" y="4648200"/>
            <a:ext cx="639763" cy="639762"/>
          </a:xfrm>
          <a:prstGeom prst="rect">
            <a:avLst/>
          </a:prstGeom>
          <a:noFill/>
          <a:ln w="9525">
            <a:noFill/>
            <a:miter lim="800000"/>
            <a:headEnd/>
            <a:tailEnd/>
          </a:ln>
        </p:spPr>
      </p:pic>
      <p:pic>
        <p:nvPicPr>
          <p:cNvPr id="24" name="Picture 25" descr="P8_Size1_Orientation1.jpg"/>
          <p:cNvPicPr>
            <a:picLocks noChangeAspect="1"/>
          </p:cNvPicPr>
          <p:nvPr/>
        </p:nvPicPr>
        <p:blipFill>
          <a:blip r:embed="rId16" cstate="print"/>
          <a:srcRect/>
          <a:stretch>
            <a:fillRect/>
          </a:stretch>
        </p:blipFill>
        <p:spPr bwMode="auto">
          <a:xfrm>
            <a:off x="6873875" y="1995487"/>
            <a:ext cx="365125" cy="366713"/>
          </a:xfrm>
          <a:prstGeom prst="rect">
            <a:avLst/>
          </a:prstGeom>
          <a:noFill/>
          <a:ln w="9525">
            <a:noFill/>
            <a:miter lim="800000"/>
            <a:headEnd/>
            <a:tailEnd/>
          </a:ln>
        </p:spPr>
      </p:pic>
      <p:pic>
        <p:nvPicPr>
          <p:cNvPr id="25" name="Picture 26" descr="P8_Size1_Orientation2.jpg"/>
          <p:cNvPicPr>
            <a:picLocks noChangeAspect="1"/>
          </p:cNvPicPr>
          <p:nvPr/>
        </p:nvPicPr>
        <p:blipFill>
          <a:blip r:embed="rId17" cstate="print"/>
          <a:srcRect/>
          <a:stretch>
            <a:fillRect/>
          </a:stretch>
        </p:blipFill>
        <p:spPr bwMode="auto">
          <a:xfrm>
            <a:off x="7331075" y="1995487"/>
            <a:ext cx="365125" cy="366713"/>
          </a:xfrm>
          <a:prstGeom prst="rect">
            <a:avLst/>
          </a:prstGeom>
          <a:noFill/>
          <a:ln w="9525">
            <a:noFill/>
            <a:miter lim="800000"/>
            <a:headEnd/>
            <a:tailEnd/>
          </a:ln>
        </p:spPr>
      </p:pic>
      <p:pic>
        <p:nvPicPr>
          <p:cNvPr id="26" name="Picture 27" descr="P8_Size1_Orientation3.jpg"/>
          <p:cNvPicPr>
            <a:picLocks noChangeAspect="1"/>
          </p:cNvPicPr>
          <p:nvPr/>
        </p:nvPicPr>
        <p:blipFill>
          <a:blip r:embed="rId18" cstate="print"/>
          <a:srcRect/>
          <a:stretch>
            <a:fillRect/>
          </a:stretch>
        </p:blipFill>
        <p:spPr bwMode="auto">
          <a:xfrm>
            <a:off x="7772400" y="1995487"/>
            <a:ext cx="365125" cy="366713"/>
          </a:xfrm>
          <a:prstGeom prst="rect">
            <a:avLst/>
          </a:prstGeom>
          <a:noFill/>
          <a:ln w="9525">
            <a:noFill/>
            <a:miter lim="800000"/>
            <a:headEnd/>
            <a:tailEnd/>
          </a:ln>
        </p:spPr>
      </p:pic>
      <p:pic>
        <p:nvPicPr>
          <p:cNvPr id="27" name="Picture 28" descr="P8_Size1_Orientation4.jpg"/>
          <p:cNvPicPr>
            <a:picLocks noChangeAspect="1"/>
          </p:cNvPicPr>
          <p:nvPr/>
        </p:nvPicPr>
        <p:blipFill>
          <a:blip r:embed="rId19" cstate="print"/>
          <a:srcRect/>
          <a:stretch>
            <a:fillRect/>
          </a:stretch>
        </p:blipFill>
        <p:spPr bwMode="auto">
          <a:xfrm>
            <a:off x="8229600" y="1995487"/>
            <a:ext cx="365125" cy="366713"/>
          </a:xfrm>
          <a:prstGeom prst="rect">
            <a:avLst/>
          </a:prstGeom>
          <a:noFill/>
          <a:ln w="9525">
            <a:noFill/>
            <a:miter lim="800000"/>
            <a:headEnd/>
            <a:tailEnd/>
          </a:ln>
        </p:spPr>
      </p:pic>
      <p:pic>
        <p:nvPicPr>
          <p:cNvPr id="28" name="Picture 29" descr="P9_Size1_Orientation1.jpg"/>
          <p:cNvPicPr>
            <a:picLocks noChangeAspect="1"/>
          </p:cNvPicPr>
          <p:nvPr/>
        </p:nvPicPr>
        <p:blipFill>
          <a:blip r:embed="rId20" cstate="print"/>
          <a:srcRect/>
          <a:stretch>
            <a:fillRect/>
          </a:stretch>
        </p:blipFill>
        <p:spPr bwMode="auto">
          <a:xfrm>
            <a:off x="6873875" y="2909887"/>
            <a:ext cx="365125" cy="366713"/>
          </a:xfrm>
          <a:prstGeom prst="rect">
            <a:avLst/>
          </a:prstGeom>
          <a:noFill/>
          <a:ln w="9525">
            <a:noFill/>
            <a:miter lim="800000"/>
            <a:headEnd/>
            <a:tailEnd/>
          </a:ln>
        </p:spPr>
      </p:pic>
      <p:pic>
        <p:nvPicPr>
          <p:cNvPr id="29" name="Picture 30" descr="P9_Size1_Orientation2.jpg"/>
          <p:cNvPicPr>
            <a:picLocks noChangeAspect="1"/>
          </p:cNvPicPr>
          <p:nvPr/>
        </p:nvPicPr>
        <p:blipFill>
          <a:blip r:embed="rId21" cstate="print"/>
          <a:srcRect/>
          <a:stretch>
            <a:fillRect/>
          </a:stretch>
        </p:blipFill>
        <p:spPr bwMode="auto">
          <a:xfrm>
            <a:off x="7331075" y="2909887"/>
            <a:ext cx="365125" cy="366713"/>
          </a:xfrm>
          <a:prstGeom prst="rect">
            <a:avLst/>
          </a:prstGeom>
          <a:noFill/>
          <a:ln w="9525">
            <a:noFill/>
            <a:miter lim="800000"/>
            <a:headEnd/>
            <a:tailEnd/>
          </a:ln>
        </p:spPr>
      </p:pic>
      <p:pic>
        <p:nvPicPr>
          <p:cNvPr id="30" name="Picture 31" descr="P9_Size1_Orientation3.jpg"/>
          <p:cNvPicPr>
            <a:picLocks noChangeAspect="1"/>
          </p:cNvPicPr>
          <p:nvPr/>
        </p:nvPicPr>
        <p:blipFill>
          <a:blip r:embed="rId22" cstate="print"/>
          <a:srcRect/>
          <a:stretch>
            <a:fillRect/>
          </a:stretch>
        </p:blipFill>
        <p:spPr bwMode="auto">
          <a:xfrm>
            <a:off x="7788275" y="2909887"/>
            <a:ext cx="365125" cy="366713"/>
          </a:xfrm>
          <a:prstGeom prst="rect">
            <a:avLst/>
          </a:prstGeom>
          <a:noFill/>
          <a:ln w="9525">
            <a:noFill/>
            <a:miter lim="800000"/>
            <a:headEnd/>
            <a:tailEnd/>
          </a:ln>
        </p:spPr>
      </p:pic>
      <p:pic>
        <p:nvPicPr>
          <p:cNvPr id="31" name="Picture 32" descr="P9_Size1_Orientation4.jpg"/>
          <p:cNvPicPr>
            <a:picLocks noChangeAspect="1"/>
          </p:cNvPicPr>
          <p:nvPr/>
        </p:nvPicPr>
        <p:blipFill>
          <a:blip r:embed="rId23" cstate="print"/>
          <a:srcRect/>
          <a:stretch>
            <a:fillRect/>
          </a:stretch>
        </p:blipFill>
        <p:spPr bwMode="auto">
          <a:xfrm>
            <a:off x="8229600" y="2909887"/>
            <a:ext cx="365125" cy="366713"/>
          </a:xfrm>
          <a:prstGeom prst="rect">
            <a:avLst/>
          </a:prstGeom>
          <a:noFill/>
          <a:ln w="9525">
            <a:noFill/>
            <a:miter lim="800000"/>
            <a:headEnd/>
            <a:tailEnd/>
          </a:ln>
        </p:spPr>
      </p:pic>
      <p:pic>
        <p:nvPicPr>
          <p:cNvPr id="32" name="Picture 33" descr="P5_Size1_Orientation1.jpg"/>
          <p:cNvPicPr>
            <a:picLocks noChangeAspect="1"/>
          </p:cNvPicPr>
          <p:nvPr/>
        </p:nvPicPr>
        <p:blipFill>
          <a:blip r:embed="rId24" cstate="print"/>
          <a:srcRect/>
          <a:stretch>
            <a:fillRect/>
          </a:stretch>
        </p:blipFill>
        <p:spPr bwMode="auto">
          <a:xfrm>
            <a:off x="6858000" y="3824287"/>
            <a:ext cx="365125" cy="366713"/>
          </a:xfrm>
          <a:prstGeom prst="rect">
            <a:avLst/>
          </a:prstGeom>
          <a:noFill/>
          <a:ln w="9525">
            <a:noFill/>
            <a:miter lim="800000"/>
            <a:headEnd/>
            <a:tailEnd/>
          </a:ln>
        </p:spPr>
      </p:pic>
      <p:pic>
        <p:nvPicPr>
          <p:cNvPr id="33" name="Picture 34" descr="P5_Size1_Orientation2.jpg"/>
          <p:cNvPicPr>
            <a:picLocks noChangeAspect="1"/>
          </p:cNvPicPr>
          <p:nvPr/>
        </p:nvPicPr>
        <p:blipFill>
          <a:blip r:embed="rId25" cstate="print"/>
          <a:srcRect/>
          <a:stretch>
            <a:fillRect/>
          </a:stretch>
        </p:blipFill>
        <p:spPr bwMode="auto">
          <a:xfrm>
            <a:off x="7331075" y="3810000"/>
            <a:ext cx="365125" cy="365125"/>
          </a:xfrm>
          <a:prstGeom prst="rect">
            <a:avLst/>
          </a:prstGeom>
          <a:noFill/>
          <a:ln w="9525">
            <a:noFill/>
            <a:miter lim="800000"/>
            <a:headEnd/>
            <a:tailEnd/>
          </a:ln>
        </p:spPr>
      </p:pic>
      <p:pic>
        <p:nvPicPr>
          <p:cNvPr id="34" name="Picture 35" descr="P5_Size1_Orientation3.jpg"/>
          <p:cNvPicPr>
            <a:picLocks noChangeAspect="1"/>
          </p:cNvPicPr>
          <p:nvPr/>
        </p:nvPicPr>
        <p:blipFill>
          <a:blip r:embed="rId26" cstate="print"/>
          <a:srcRect/>
          <a:stretch>
            <a:fillRect/>
          </a:stretch>
        </p:blipFill>
        <p:spPr bwMode="auto">
          <a:xfrm>
            <a:off x="7788275" y="3810000"/>
            <a:ext cx="365125" cy="365125"/>
          </a:xfrm>
          <a:prstGeom prst="rect">
            <a:avLst/>
          </a:prstGeom>
          <a:noFill/>
          <a:ln w="9525">
            <a:noFill/>
            <a:miter lim="800000"/>
            <a:headEnd/>
            <a:tailEnd/>
          </a:ln>
        </p:spPr>
      </p:pic>
      <p:pic>
        <p:nvPicPr>
          <p:cNvPr id="35" name="Picture 36" descr="P5_Size1_Orientation4.jpg"/>
          <p:cNvPicPr>
            <a:picLocks noChangeAspect="1"/>
          </p:cNvPicPr>
          <p:nvPr/>
        </p:nvPicPr>
        <p:blipFill>
          <a:blip r:embed="rId27" cstate="print"/>
          <a:srcRect/>
          <a:stretch>
            <a:fillRect/>
          </a:stretch>
        </p:blipFill>
        <p:spPr bwMode="auto">
          <a:xfrm>
            <a:off x="8245475" y="3810000"/>
            <a:ext cx="365125" cy="365125"/>
          </a:xfrm>
          <a:prstGeom prst="rect">
            <a:avLst/>
          </a:prstGeom>
          <a:noFill/>
          <a:ln w="9525">
            <a:noFill/>
            <a:miter lim="800000"/>
            <a:headEnd/>
            <a:tailEnd/>
          </a:ln>
        </p:spPr>
      </p:pic>
      <p:pic>
        <p:nvPicPr>
          <p:cNvPr id="36" name="Picture 37" descr="P4_Size1_Orientation1.jpg"/>
          <p:cNvPicPr>
            <a:picLocks noChangeAspect="1"/>
          </p:cNvPicPr>
          <p:nvPr/>
        </p:nvPicPr>
        <p:blipFill>
          <a:blip r:embed="rId28" cstate="print"/>
          <a:srcRect/>
          <a:stretch>
            <a:fillRect/>
          </a:stretch>
        </p:blipFill>
        <p:spPr bwMode="auto">
          <a:xfrm>
            <a:off x="6880225" y="4725987"/>
            <a:ext cx="366713" cy="366713"/>
          </a:xfrm>
          <a:prstGeom prst="rect">
            <a:avLst/>
          </a:prstGeom>
          <a:noFill/>
          <a:ln w="9525">
            <a:noFill/>
            <a:miter lim="800000"/>
            <a:headEnd/>
            <a:tailEnd/>
          </a:ln>
        </p:spPr>
      </p:pic>
      <p:pic>
        <p:nvPicPr>
          <p:cNvPr id="37" name="Picture 38" descr="P4_Size1_Orientation2.jpg"/>
          <p:cNvPicPr>
            <a:picLocks noChangeAspect="1"/>
          </p:cNvPicPr>
          <p:nvPr/>
        </p:nvPicPr>
        <p:blipFill>
          <a:blip r:embed="rId29" cstate="print"/>
          <a:srcRect/>
          <a:stretch>
            <a:fillRect/>
          </a:stretch>
        </p:blipFill>
        <p:spPr bwMode="auto">
          <a:xfrm>
            <a:off x="7331075" y="4724400"/>
            <a:ext cx="365125" cy="365125"/>
          </a:xfrm>
          <a:prstGeom prst="rect">
            <a:avLst/>
          </a:prstGeom>
          <a:noFill/>
          <a:ln w="9525">
            <a:noFill/>
            <a:miter lim="800000"/>
            <a:headEnd/>
            <a:tailEnd/>
          </a:ln>
        </p:spPr>
      </p:pic>
      <p:pic>
        <p:nvPicPr>
          <p:cNvPr id="38" name="Picture 39" descr="P4_Size1_Orientation3.jpg"/>
          <p:cNvPicPr>
            <a:picLocks noChangeAspect="1"/>
          </p:cNvPicPr>
          <p:nvPr/>
        </p:nvPicPr>
        <p:blipFill>
          <a:blip r:embed="rId30" cstate="print"/>
          <a:srcRect/>
          <a:stretch>
            <a:fillRect/>
          </a:stretch>
        </p:blipFill>
        <p:spPr bwMode="auto">
          <a:xfrm>
            <a:off x="7788275" y="4725987"/>
            <a:ext cx="365125" cy="366713"/>
          </a:xfrm>
          <a:prstGeom prst="rect">
            <a:avLst/>
          </a:prstGeom>
          <a:noFill/>
          <a:ln w="9525">
            <a:noFill/>
            <a:miter lim="800000"/>
            <a:headEnd/>
            <a:tailEnd/>
          </a:ln>
        </p:spPr>
      </p:pic>
      <p:pic>
        <p:nvPicPr>
          <p:cNvPr id="39" name="Picture 40" descr="P4_Size1_Orientation4.jpg"/>
          <p:cNvPicPr>
            <a:picLocks noChangeAspect="1"/>
          </p:cNvPicPr>
          <p:nvPr/>
        </p:nvPicPr>
        <p:blipFill>
          <a:blip r:embed="rId31" cstate="print"/>
          <a:srcRect/>
          <a:stretch>
            <a:fillRect/>
          </a:stretch>
        </p:blipFill>
        <p:spPr bwMode="auto">
          <a:xfrm>
            <a:off x="8245475" y="4725987"/>
            <a:ext cx="365125" cy="366713"/>
          </a:xfrm>
          <a:prstGeom prst="rect">
            <a:avLst/>
          </a:prstGeom>
          <a:noFill/>
          <a:ln w="9525">
            <a:noFill/>
            <a:miter lim="800000"/>
            <a:headEnd/>
            <a:tailEnd/>
          </a:ln>
        </p:spPr>
      </p:pic>
      <p:pic>
        <p:nvPicPr>
          <p:cNvPr id="40" name="Picture 41" descr="P4_Size2_Orientation1.jpg"/>
          <p:cNvPicPr>
            <a:picLocks noChangeAspect="1"/>
          </p:cNvPicPr>
          <p:nvPr/>
        </p:nvPicPr>
        <p:blipFill>
          <a:blip r:embed="rId32" cstate="print"/>
          <a:srcRect/>
          <a:stretch>
            <a:fillRect/>
          </a:stretch>
        </p:blipFill>
        <p:spPr bwMode="auto">
          <a:xfrm>
            <a:off x="4267200" y="1981200"/>
            <a:ext cx="457200" cy="457200"/>
          </a:xfrm>
          <a:prstGeom prst="rect">
            <a:avLst/>
          </a:prstGeom>
          <a:noFill/>
          <a:ln w="9525">
            <a:noFill/>
            <a:miter lim="800000"/>
            <a:headEnd/>
            <a:tailEnd/>
          </a:ln>
        </p:spPr>
      </p:pic>
      <p:pic>
        <p:nvPicPr>
          <p:cNvPr id="41" name="Picture 42" descr="P4_Size2_Orientation2.jpg"/>
          <p:cNvPicPr>
            <a:picLocks noChangeAspect="1"/>
          </p:cNvPicPr>
          <p:nvPr/>
        </p:nvPicPr>
        <p:blipFill>
          <a:blip r:embed="rId32" cstate="print"/>
          <a:srcRect/>
          <a:stretch>
            <a:fillRect/>
          </a:stretch>
        </p:blipFill>
        <p:spPr bwMode="auto">
          <a:xfrm>
            <a:off x="4800600" y="1981200"/>
            <a:ext cx="457200" cy="457200"/>
          </a:xfrm>
          <a:prstGeom prst="rect">
            <a:avLst/>
          </a:prstGeom>
          <a:noFill/>
          <a:ln w="9525">
            <a:noFill/>
            <a:miter lim="800000"/>
            <a:headEnd/>
            <a:tailEnd/>
          </a:ln>
        </p:spPr>
      </p:pic>
      <p:pic>
        <p:nvPicPr>
          <p:cNvPr id="42" name="Picture 43" descr="P4_Size2_Orientation3.jpg"/>
          <p:cNvPicPr>
            <a:picLocks noChangeAspect="1"/>
          </p:cNvPicPr>
          <p:nvPr/>
        </p:nvPicPr>
        <p:blipFill>
          <a:blip r:embed="rId32" cstate="print"/>
          <a:srcRect/>
          <a:stretch>
            <a:fillRect/>
          </a:stretch>
        </p:blipFill>
        <p:spPr bwMode="auto">
          <a:xfrm>
            <a:off x="5334000" y="1981200"/>
            <a:ext cx="457200" cy="457200"/>
          </a:xfrm>
          <a:prstGeom prst="rect">
            <a:avLst/>
          </a:prstGeom>
          <a:noFill/>
          <a:ln w="9525">
            <a:noFill/>
            <a:miter lim="800000"/>
            <a:headEnd/>
            <a:tailEnd/>
          </a:ln>
        </p:spPr>
      </p:pic>
      <p:pic>
        <p:nvPicPr>
          <p:cNvPr id="43" name="Picture 44" descr="P4_Size2_Orientation4.jpg"/>
          <p:cNvPicPr>
            <a:picLocks noChangeAspect="1"/>
          </p:cNvPicPr>
          <p:nvPr/>
        </p:nvPicPr>
        <p:blipFill>
          <a:blip r:embed="rId32" cstate="print"/>
          <a:srcRect/>
          <a:stretch>
            <a:fillRect/>
          </a:stretch>
        </p:blipFill>
        <p:spPr bwMode="auto">
          <a:xfrm>
            <a:off x="5867400" y="1981200"/>
            <a:ext cx="457200" cy="457200"/>
          </a:xfrm>
          <a:prstGeom prst="rect">
            <a:avLst/>
          </a:prstGeom>
          <a:noFill/>
          <a:ln w="9525">
            <a:noFill/>
            <a:miter lim="800000"/>
            <a:headEnd/>
            <a:tailEnd/>
          </a:ln>
        </p:spPr>
      </p:pic>
      <p:pic>
        <p:nvPicPr>
          <p:cNvPr id="44" name="Picture 45" descr="P5_Size2_Orientation1.jpg"/>
          <p:cNvPicPr>
            <a:picLocks noChangeAspect="1"/>
          </p:cNvPicPr>
          <p:nvPr/>
        </p:nvPicPr>
        <p:blipFill>
          <a:blip r:embed="rId33" cstate="print"/>
          <a:srcRect/>
          <a:stretch>
            <a:fillRect/>
          </a:stretch>
        </p:blipFill>
        <p:spPr bwMode="auto">
          <a:xfrm>
            <a:off x="4267200" y="2895600"/>
            <a:ext cx="457200" cy="457200"/>
          </a:xfrm>
          <a:prstGeom prst="rect">
            <a:avLst/>
          </a:prstGeom>
          <a:noFill/>
          <a:ln w="9525">
            <a:noFill/>
            <a:miter lim="800000"/>
            <a:headEnd/>
            <a:tailEnd/>
          </a:ln>
        </p:spPr>
      </p:pic>
      <p:pic>
        <p:nvPicPr>
          <p:cNvPr id="45" name="Picture 46" descr="P5_Size2_Orientation2.jpg"/>
          <p:cNvPicPr>
            <a:picLocks noChangeAspect="1"/>
          </p:cNvPicPr>
          <p:nvPr/>
        </p:nvPicPr>
        <p:blipFill>
          <a:blip r:embed="rId34" cstate="print"/>
          <a:srcRect/>
          <a:stretch>
            <a:fillRect/>
          </a:stretch>
        </p:blipFill>
        <p:spPr bwMode="auto">
          <a:xfrm>
            <a:off x="4800600" y="2895600"/>
            <a:ext cx="457200" cy="457200"/>
          </a:xfrm>
          <a:prstGeom prst="rect">
            <a:avLst/>
          </a:prstGeom>
          <a:noFill/>
          <a:ln w="9525">
            <a:noFill/>
            <a:miter lim="800000"/>
            <a:headEnd/>
            <a:tailEnd/>
          </a:ln>
        </p:spPr>
      </p:pic>
      <p:pic>
        <p:nvPicPr>
          <p:cNvPr id="46" name="Picture 47" descr="P5_Size2_Orientation3.jpg"/>
          <p:cNvPicPr>
            <a:picLocks noChangeAspect="1"/>
          </p:cNvPicPr>
          <p:nvPr/>
        </p:nvPicPr>
        <p:blipFill>
          <a:blip r:embed="rId35" cstate="print"/>
          <a:srcRect/>
          <a:stretch>
            <a:fillRect/>
          </a:stretch>
        </p:blipFill>
        <p:spPr bwMode="auto">
          <a:xfrm>
            <a:off x="5334000" y="2895600"/>
            <a:ext cx="457200" cy="457200"/>
          </a:xfrm>
          <a:prstGeom prst="rect">
            <a:avLst/>
          </a:prstGeom>
          <a:noFill/>
          <a:ln w="9525">
            <a:noFill/>
            <a:miter lim="800000"/>
            <a:headEnd/>
            <a:tailEnd/>
          </a:ln>
        </p:spPr>
      </p:pic>
      <p:pic>
        <p:nvPicPr>
          <p:cNvPr id="47" name="Picture 48" descr="P5_Size2_Orientation4.jpg"/>
          <p:cNvPicPr>
            <a:picLocks noChangeAspect="1"/>
          </p:cNvPicPr>
          <p:nvPr/>
        </p:nvPicPr>
        <p:blipFill>
          <a:blip r:embed="rId36" cstate="print"/>
          <a:srcRect/>
          <a:stretch>
            <a:fillRect/>
          </a:stretch>
        </p:blipFill>
        <p:spPr bwMode="auto">
          <a:xfrm>
            <a:off x="5867400" y="2895600"/>
            <a:ext cx="457200" cy="457200"/>
          </a:xfrm>
          <a:prstGeom prst="rect">
            <a:avLst/>
          </a:prstGeom>
          <a:noFill/>
          <a:ln w="9525">
            <a:noFill/>
            <a:miter lim="800000"/>
            <a:headEnd/>
            <a:tailEnd/>
          </a:ln>
        </p:spPr>
      </p:pic>
      <p:pic>
        <p:nvPicPr>
          <p:cNvPr id="48" name="Picture 49" descr="P8_Size2_Orientation1.jpg"/>
          <p:cNvPicPr>
            <a:picLocks noChangeAspect="1"/>
          </p:cNvPicPr>
          <p:nvPr/>
        </p:nvPicPr>
        <p:blipFill>
          <a:blip r:embed="rId37" cstate="print"/>
          <a:srcRect/>
          <a:stretch>
            <a:fillRect/>
          </a:stretch>
        </p:blipFill>
        <p:spPr bwMode="auto">
          <a:xfrm>
            <a:off x="4267200" y="3810000"/>
            <a:ext cx="457200" cy="457200"/>
          </a:xfrm>
          <a:prstGeom prst="rect">
            <a:avLst/>
          </a:prstGeom>
          <a:noFill/>
          <a:ln w="9525">
            <a:noFill/>
            <a:miter lim="800000"/>
            <a:headEnd/>
            <a:tailEnd/>
          </a:ln>
        </p:spPr>
      </p:pic>
      <p:pic>
        <p:nvPicPr>
          <p:cNvPr id="49" name="Picture 50" descr="P8_Size2_Orientation2.jpg"/>
          <p:cNvPicPr>
            <a:picLocks noChangeAspect="1"/>
          </p:cNvPicPr>
          <p:nvPr/>
        </p:nvPicPr>
        <p:blipFill>
          <a:blip r:embed="rId38" cstate="print"/>
          <a:srcRect/>
          <a:stretch>
            <a:fillRect/>
          </a:stretch>
        </p:blipFill>
        <p:spPr bwMode="auto">
          <a:xfrm>
            <a:off x="4800600" y="3810000"/>
            <a:ext cx="457200" cy="457200"/>
          </a:xfrm>
          <a:prstGeom prst="rect">
            <a:avLst/>
          </a:prstGeom>
          <a:noFill/>
          <a:ln w="9525">
            <a:noFill/>
            <a:miter lim="800000"/>
            <a:headEnd/>
            <a:tailEnd/>
          </a:ln>
        </p:spPr>
      </p:pic>
      <p:pic>
        <p:nvPicPr>
          <p:cNvPr id="50" name="Picture 51" descr="P8_Size2_Orientation3.jpg"/>
          <p:cNvPicPr>
            <a:picLocks noChangeAspect="1"/>
          </p:cNvPicPr>
          <p:nvPr/>
        </p:nvPicPr>
        <p:blipFill>
          <a:blip r:embed="rId39" cstate="print"/>
          <a:srcRect/>
          <a:stretch>
            <a:fillRect/>
          </a:stretch>
        </p:blipFill>
        <p:spPr bwMode="auto">
          <a:xfrm>
            <a:off x="5334000" y="3810000"/>
            <a:ext cx="457200" cy="457200"/>
          </a:xfrm>
          <a:prstGeom prst="rect">
            <a:avLst/>
          </a:prstGeom>
          <a:noFill/>
          <a:ln w="9525">
            <a:noFill/>
            <a:miter lim="800000"/>
            <a:headEnd/>
            <a:tailEnd/>
          </a:ln>
        </p:spPr>
      </p:pic>
      <p:pic>
        <p:nvPicPr>
          <p:cNvPr id="51" name="Picture 52" descr="P8_Size2_Orientation4.jpg"/>
          <p:cNvPicPr>
            <a:picLocks noChangeAspect="1"/>
          </p:cNvPicPr>
          <p:nvPr/>
        </p:nvPicPr>
        <p:blipFill>
          <a:blip r:embed="rId40" cstate="print"/>
          <a:srcRect/>
          <a:stretch>
            <a:fillRect/>
          </a:stretch>
        </p:blipFill>
        <p:spPr bwMode="auto">
          <a:xfrm>
            <a:off x="5867400" y="3810000"/>
            <a:ext cx="457200" cy="457200"/>
          </a:xfrm>
          <a:prstGeom prst="rect">
            <a:avLst/>
          </a:prstGeom>
          <a:noFill/>
          <a:ln w="9525">
            <a:noFill/>
            <a:miter lim="800000"/>
            <a:headEnd/>
            <a:tailEnd/>
          </a:ln>
        </p:spPr>
      </p:pic>
      <p:pic>
        <p:nvPicPr>
          <p:cNvPr id="52" name="Picture 53" descr="P4_Size2_Orientation1.jpg"/>
          <p:cNvPicPr>
            <a:picLocks noChangeAspect="1"/>
          </p:cNvPicPr>
          <p:nvPr/>
        </p:nvPicPr>
        <p:blipFill>
          <a:blip r:embed="rId32" cstate="print"/>
          <a:srcRect/>
          <a:stretch>
            <a:fillRect/>
          </a:stretch>
        </p:blipFill>
        <p:spPr bwMode="auto">
          <a:xfrm>
            <a:off x="4267200" y="4724400"/>
            <a:ext cx="457200" cy="457200"/>
          </a:xfrm>
          <a:prstGeom prst="rect">
            <a:avLst/>
          </a:prstGeom>
          <a:noFill/>
          <a:ln w="9525">
            <a:noFill/>
            <a:miter lim="800000"/>
            <a:headEnd/>
            <a:tailEnd/>
          </a:ln>
        </p:spPr>
      </p:pic>
      <p:pic>
        <p:nvPicPr>
          <p:cNvPr id="53" name="Picture 54" descr="P4_Size2_Orientation2.jpg"/>
          <p:cNvPicPr>
            <a:picLocks noChangeAspect="1"/>
          </p:cNvPicPr>
          <p:nvPr/>
        </p:nvPicPr>
        <p:blipFill>
          <a:blip r:embed="rId32" cstate="print"/>
          <a:srcRect/>
          <a:stretch>
            <a:fillRect/>
          </a:stretch>
        </p:blipFill>
        <p:spPr bwMode="auto">
          <a:xfrm>
            <a:off x="4800600" y="4724400"/>
            <a:ext cx="457200" cy="457200"/>
          </a:xfrm>
          <a:prstGeom prst="rect">
            <a:avLst/>
          </a:prstGeom>
          <a:noFill/>
          <a:ln w="9525">
            <a:noFill/>
            <a:miter lim="800000"/>
            <a:headEnd/>
            <a:tailEnd/>
          </a:ln>
        </p:spPr>
      </p:pic>
      <p:pic>
        <p:nvPicPr>
          <p:cNvPr id="54" name="Picture 55" descr="P4_Size2_Orientation3.jpg"/>
          <p:cNvPicPr>
            <a:picLocks noChangeAspect="1"/>
          </p:cNvPicPr>
          <p:nvPr/>
        </p:nvPicPr>
        <p:blipFill>
          <a:blip r:embed="rId32" cstate="print"/>
          <a:srcRect/>
          <a:stretch>
            <a:fillRect/>
          </a:stretch>
        </p:blipFill>
        <p:spPr bwMode="auto">
          <a:xfrm>
            <a:off x="5334000" y="4724400"/>
            <a:ext cx="457200" cy="457200"/>
          </a:xfrm>
          <a:prstGeom prst="rect">
            <a:avLst/>
          </a:prstGeom>
          <a:noFill/>
          <a:ln w="9525">
            <a:noFill/>
            <a:miter lim="800000"/>
            <a:headEnd/>
            <a:tailEnd/>
          </a:ln>
        </p:spPr>
      </p:pic>
      <p:pic>
        <p:nvPicPr>
          <p:cNvPr id="55" name="Picture 56" descr="P4_Size2_Orientation4.jpg"/>
          <p:cNvPicPr>
            <a:picLocks noChangeAspect="1"/>
          </p:cNvPicPr>
          <p:nvPr/>
        </p:nvPicPr>
        <p:blipFill>
          <a:blip r:embed="rId32" cstate="print"/>
          <a:srcRect/>
          <a:stretch>
            <a:fillRect/>
          </a:stretch>
        </p:blipFill>
        <p:spPr bwMode="auto">
          <a:xfrm>
            <a:off x="5867400" y="4724400"/>
            <a:ext cx="457200" cy="457200"/>
          </a:xfrm>
          <a:prstGeom prst="rect">
            <a:avLst/>
          </a:prstGeom>
          <a:noFill/>
          <a:ln w="9525">
            <a:noFill/>
            <a:miter lim="800000"/>
            <a:headEnd/>
            <a:tailEnd/>
          </a:ln>
        </p:spPr>
      </p:pic>
      <p:sp>
        <p:nvSpPr>
          <p:cNvPr id="56" name="TextBox 57"/>
          <p:cNvSpPr txBox="1">
            <a:spLocks noChangeArrowheads="1"/>
          </p:cNvSpPr>
          <p:nvPr/>
        </p:nvSpPr>
        <p:spPr bwMode="auto">
          <a:xfrm>
            <a:off x="1371600" y="1489075"/>
            <a:ext cx="2438400" cy="369887"/>
          </a:xfrm>
          <a:prstGeom prst="rect">
            <a:avLst/>
          </a:prstGeom>
          <a:noFill/>
          <a:ln w="9525">
            <a:noFill/>
            <a:miter lim="800000"/>
            <a:headEnd/>
            <a:tailEnd/>
          </a:ln>
        </p:spPr>
        <p:txBody>
          <a:bodyPr>
            <a:spAutoFit/>
          </a:bodyPr>
          <a:lstStyle/>
          <a:p>
            <a:pPr algn="just"/>
            <a:r>
              <a:rPr lang="en-US"/>
              <a:t>Patch size 30  </a:t>
            </a:r>
          </a:p>
        </p:txBody>
      </p:sp>
      <p:sp>
        <p:nvSpPr>
          <p:cNvPr id="57" name="TextBox 58"/>
          <p:cNvSpPr txBox="1">
            <a:spLocks noChangeArrowheads="1"/>
          </p:cNvSpPr>
          <p:nvPr/>
        </p:nvSpPr>
        <p:spPr bwMode="auto">
          <a:xfrm>
            <a:off x="4419600" y="1477962"/>
            <a:ext cx="2438400" cy="369888"/>
          </a:xfrm>
          <a:prstGeom prst="rect">
            <a:avLst/>
          </a:prstGeom>
          <a:noFill/>
          <a:ln w="9525">
            <a:noFill/>
            <a:miter lim="800000"/>
            <a:headEnd/>
            <a:tailEnd/>
          </a:ln>
        </p:spPr>
        <p:txBody>
          <a:bodyPr>
            <a:spAutoFit/>
          </a:bodyPr>
          <a:lstStyle/>
          <a:p>
            <a:pPr algn="just"/>
            <a:r>
              <a:rPr lang="en-US"/>
              <a:t>Patch size 20  </a:t>
            </a:r>
          </a:p>
        </p:txBody>
      </p:sp>
      <p:sp>
        <p:nvSpPr>
          <p:cNvPr id="58" name="TextBox 59"/>
          <p:cNvSpPr txBox="1">
            <a:spLocks noChangeArrowheads="1"/>
          </p:cNvSpPr>
          <p:nvPr/>
        </p:nvSpPr>
        <p:spPr bwMode="auto">
          <a:xfrm>
            <a:off x="7010400" y="1524000"/>
            <a:ext cx="2438400" cy="369888"/>
          </a:xfrm>
          <a:prstGeom prst="rect">
            <a:avLst/>
          </a:prstGeom>
          <a:noFill/>
          <a:ln w="9525">
            <a:noFill/>
            <a:miter lim="800000"/>
            <a:headEnd/>
            <a:tailEnd/>
          </a:ln>
        </p:spPr>
        <p:txBody>
          <a:bodyPr>
            <a:spAutoFit/>
          </a:bodyPr>
          <a:lstStyle/>
          <a:p>
            <a:pPr algn="just"/>
            <a:r>
              <a:rPr lang="en-US"/>
              <a:t>Patch size 15  </a:t>
            </a:r>
          </a:p>
        </p:txBody>
      </p:sp>
    </p:spTree>
  </p:cSld>
  <p:clrMapOvr>
    <a:masterClrMapping/>
  </p:clrMapOvr>
  <p:transition>
    <p:cover di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واحدهای </a:t>
            </a:r>
            <a:r>
              <a:rPr lang="en-US" sz="6000" b="1" smtClean="0">
                <a:latin typeface="Times New Roman" pitchFamily="18" charset="0"/>
                <a:cs typeface="Times New Roman" pitchFamily="18" charset="0"/>
              </a:rPr>
              <a:t>S2</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20000"/>
          </a:bodyPr>
          <a:lstStyle/>
          <a:p>
            <a:pPr algn="just" rtl="1"/>
            <a:r>
              <a:rPr lang="fa-IR" dirty="0" smtClean="0">
                <a:latin typeface="Times New Roman" pitchFamily="18" charset="0"/>
                <a:cs typeface="Times New Roman" pitchFamily="18" charset="0"/>
              </a:rPr>
              <a:t>عملیات </a:t>
            </a:r>
            <a:r>
              <a:rPr lang="en-US" dirty="0" smtClean="0">
                <a:latin typeface="Times New Roman" pitchFamily="18" charset="0"/>
                <a:cs typeface="Times New Roman" pitchFamily="18" charset="0"/>
              </a:rPr>
              <a:t>TURNING</a:t>
            </a:r>
            <a:r>
              <a:rPr lang="fa-IR" dirty="0" smtClean="0">
                <a:latin typeface="Times New Roman" pitchFamily="18" charset="0"/>
                <a:cs typeface="Times New Roman" pitchFamily="18" charset="0"/>
              </a:rPr>
              <a:t> روی واحدهای </a:t>
            </a:r>
            <a:r>
              <a:rPr lang="en-US" dirty="0" smtClean="0">
                <a:latin typeface="Times New Roman" pitchFamily="18" charset="0"/>
                <a:cs typeface="Times New Roman" pitchFamily="18" charset="0"/>
              </a:rPr>
              <a:t>C1</a:t>
            </a:r>
            <a:endParaRPr lang="fa-IR" dirty="0" smtClean="0">
              <a:latin typeface="Times New Roman" pitchFamily="18" charset="0"/>
              <a:cs typeface="Times New Roman" pitchFamily="18" charset="0"/>
            </a:endParaRPr>
          </a:p>
          <a:p>
            <a:pPr lvl="1" algn="just" rtl="1"/>
            <a:r>
              <a:rPr lang="fa-IR" dirty="0" smtClean="0">
                <a:latin typeface="Times New Roman" pitchFamily="18" charset="0"/>
                <a:cs typeface="Times New Roman" pitchFamily="18" charset="0"/>
              </a:rPr>
              <a:t>در راستاهای دلخواه</a:t>
            </a:r>
          </a:p>
          <a:p>
            <a:pPr lvl="1" algn="just" rtl="1"/>
            <a:r>
              <a:rPr lang="fa-IR" dirty="0" smtClean="0">
                <a:latin typeface="Times New Roman" pitchFamily="18" charset="0"/>
                <a:cs typeface="Times New Roman" pitchFamily="18" charset="0"/>
              </a:rPr>
              <a:t>برای افزایش پیچیدگی محرک بهینه</a:t>
            </a:r>
          </a:p>
          <a:p>
            <a:pPr algn="just" rtl="1"/>
            <a:r>
              <a:rPr lang="fa-IR" dirty="0" smtClean="0">
                <a:latin typeface="Times New Roman" pitchFamily="18" charset="0"/>
                <a:cs typeface="Times New Roman" pitchFamily="18" charset="0"/>
              </a:rPr>
              <a:t>امکان برگزینندگی الگوهای پیچیده تر</a:t>
            </a:r>
          </a:p>
          <a:p>
            <a:pPr lvl="1" algn="just" rtl="1"/>
            <a:r>
              <a:rPr lang="fa-IR" dirty="0" smtClean="0">
                <a:latin typeface="Times New Roman" pitchFamily="18" charset="0"/>
                <a:cs typeface="Times New Roman" pitchFamily="18" charset="0"/>
              </a:rPr>
              <a:t>مثلاً ترکیب میله های جهت دهی شده برای تشکیل کانتور یا کرانه های شکل</a:t>
            </a:r>
          </a:p>
          <a:p>
            <a:pPr algn="just" rtl="1"/>
            <a:r>
              <a:rPr lang="fa-IR" dirty="0" smtClean="0">
                <a:latin typeface="Times New Roman" pitchFamily="18" charset="0"/>
                <a:cs typeface="Times New Roman" pitchFamily="18" charset="0"/>
              </a:rPr>
              <a:t>دارای پاسخی گوسی به فاصله بین ورودی جدید و نمونه ذخیره شده</a:t>
            </a:r>
            <a:endParaRPr lang="en-US" dirty="0" smtClean="0">
              <a:latin typeface="Times New Roman" pitchFamily="18" charset="0"/>
              <a:cs typeface="Times New Roman" pitchFamily="18" charset="0"/>
            </a:endParaRPr>
          </a:p>
          <a:p>
            <a:pPr lvl="1" algn="just" rtl="1"/>
            <a:r>
              <a:rPr lang="fa-IR" dirty="0" smtClean="0">
                <a:latin typeface="Times New Roman" pitchFamily="18" charset="0"/>
                <a:cs typeface="Times New Roman" pitchFamily="18" charset="0"/>
              </a:rPr>
              <a:t>شبکه عصبی توابع پایه شعاعی</a:t>
            </a:r>
          </a:p>
          <a:p>
            <a:pPr lvl="1" algn="just" rtl="1"/>
            <a:endParaRPr lang="en-US"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a:p>
            <a:pPr lvl="1" algn="just" rtl="1"/>
            <a:r>
              <a:rPr lang="en-US" dirty="0" smtClean="0">
                <a:latin typeface="Times New Roman" pitchFamily="18" charset="0"/>
                <a:cs typeface="Times New Roman" pitchFamily="18" charset="0"/>
              </a:rPr>
              <a:t>Pi</a:t>
            </a:r>
            <a:r>
              <a:rPr lang="fa-IR" dirty="0" smtClean="0">
                <a:latin typeface="Times New Roman" pitchFamily="18" charset="0"/>
                <a:cs typeface="Times New Roman" pitchFamily="18" charset="0"/>
              </a:rPr>
              <a:t> یکی از ویژگیهای یادگیری شده طی آموزش</a:t>
            </a:r>
          </a:p>
          <a:p>
            <a:pPr lvl="1" algn="just" rtl="1"/>
            <a:r>
              <a:rPr lang="en-US" dirty="0" smtClean="0">
                <a:latin typeface="Times New Roman" pitchFamily="18" charset="0"/>
                <a:cs typeface="Times New Roman" pitchFamily="18" charset="0"/>
              </a:rPr>
              <a:t>X</a:t>
            </a:r>
            <a:r>
              <a:rPr lang="fa-IR" dirty="0" smtClean="0">
                <a:latin typeface="Times New Roman" pitchFamily="18" charset="0"/>
                <a:cs typeface="Times New Roman" pitchFamily="18" charset="0"/>
              </a:rPr>
              <a:t> تکه ای از تصویراز لایه </a:t>
            </a:r>
            <a:r>
              <a:rPr lang="en-US" dirty="0" smtClean="0">
                <a:latin typeface="Times New Roman" pitchFamily="18" charset="0"/>
                <a:cs typeface="Times New Roman" pitchFamily="18" charset="0"/>
              </a:rPr>
              <a:t>C1</a:t>
            </a:r>
            <a:r>
              <a:rPr lang="fa-IR" dirty="0" smtClean="0">
                <a:latin typeface="Times New Roman" pitchFamily="18" charset="0"/>
                <a:cs typeface="Times New Roman" pitchFamily="18" charset="0"/>
              </a:rPr>
              <a:t> در اندازه مشخص </a:t>
            </a:r>
            <a:r>
              <a:rPr lang="en-US" dirty="0" smtClean="0">
                <a:latin typeface="Times New Roman" pitchFamily="18" charset="0"/>
                <a:cs typeface="Times New Roman" pitchFamily="18" charset="0"/>
              </a:rPr>
              <a:t>S</a:t>
            </a:r>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122</a:t>
            </a:fld>
            <a:endParaRPr lang="en-US" sz="1600" b="1" i="1" dirty="0"/>
          </a:p>
        </p:txBody>
      </p:sp>
      <p:sp>
        <p:nvSpPr>
          <p:cNvPr id="5" name="Rounded Rectangle 4"/>
          <p:cNvSpPr/>
          <p:nvPr/>
        </p:nvSpPr>
        <p:spPr>
          <a:xfrm>
            <a:off x="762000" y="4953000"/>
            <a:ext cx="7391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2466" name="Object 2"/>
          <p:cNvGraphicFramePr>
            <a:graphicFrameLocks noChangeAspect="1"/>
          </p:cNvGraphicFramePr>
          <p:nvPr/>
        </p:nvGraphicFramePr>
        <p:xfrm>
          <a:off x="2895600" y="4953000"/>
          <a:ext cx="3429000" cy="725487"/>
        </p:xfrm>
        <a:graphic>
          <a:graphicData uri="http://schemas.openxmlformats.org/presentationml/2006/ole">
            <p:oleObj spid="_x0000_s3074" name="Equation" r:id="rId4" imgW="1320480" imgH="279360" progId="Equation.3">
              <p:embed/>
            </p:oleObj>
          </a:graphicData>
        </a:graphic>
      </p:graphicFrame>
    </p:spTree>
  </p:cSld>
  <p:clrMapOvr>
    <a:masterClrMapping/>
  </p:clrMapOvr>
  <p:transition>
    <p:cover dir="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واحد </a:t>
            </a:r>
            <a:r>
              <a:rPr lang="en-US" sz="6000" b="1" dirty="0" smtClean="0">
                <a:latin typeface="Times New Roman" pitchFamily="18" charset="0"/>
                <a:cs typeface="Times New Roman" pitchFamily="18" charset="0"/>
              </a:rPr>
              <a:t>S2</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پاسح سلولهای </a:t>
            </a:r>
            <a:r>
              <a:rPr lang="en-US" dirty="0" smtClean="0">
                <a:latin typeface="Times New Roman" pitchFamily="18" charset="0"/>
                <a:cs typeface="Times New Roman" pitchFamily="18" charset="0"/>
              </a:rPr>
              <a:t>S2</a:t>
            </a:r>
            <a:r>
              <a:rPr lang="fa-IR" dirty="0" smtClean="0">
                <a:latin typeface="Times New Roman" pitchFamily="18" charset="0"/>
                <a:cs typeface="Times New Roman" pitchFamily="18" charset="0"/>
              </a:rPr>
              <a:t> پس از آموزش</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123</a:t>
            </a:fld>
            <a:endParaRPr lang="en-US" sz="1600" b="1" i="1" dirty="0"/>
          </a:p>
        </p:txBody>
      </p:sp>
      <p:sp>
        <p:nvSpPr>
          <p:cNvPr id="12" name="Picture Placeholder 11"/>
          <p:cNvSpPr>
            <a:spLocks noGrp="1"/>
          </p:cNvSpPr>
          <p:nvPr>
            <p:ph type="pic" idx="1"/>
          </p:nvPr>
        </p:nvSpPr>
        <p:spPr/>
      </p:sp>
      <p:sp>
        <p:nvSpPr>
          <p:cNvPr id="7" name="Rectangle 6"/>
          <p:cNvSpPr/>
          <p:nvPr/>
        </p:nvSpPr>
        <p:spPr>
          <a:xfrm>
            <a:off x="5105400" y="2020887"/>
            <a:ext cx="609600" cy="22098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4" descr="Band3_orientation1.jpg"/>
          <p:cNvPicPr>
            <a:picLocks noChangeAspect="1"/>
          </p:cNvPicPr>
          <p:nvPr/>
        </p:nvPicPr>
        <p:blipFill>
          <a:blip r:embed="rId3" cstate="print"/>
          <a:srcRect/>
          <a:stretch>
            <a:fillRect/>
          </a:stretch>
        </p:blipFill>
        <p:spPr bwMode="auto">
          <a:xfrm>
            <a:off x="1219200" y="506412"/>
            <a:ext cx="1243012" cy="1243013"/>
          </a:xfrm>
          <a:prstGeom prst="rect">
            <a:avLst/>
          </a:prstGeom>
          <a:noFill/>
          <a:ln w="9525">
            <a:noFill/>
            <a:miter lim="800000"/>
            <a:headEnd/>
            <a:tailEnd/>
          </a:ln>
        </p:spPr>
      </p:pic>
      <p:pic>
        <p:nvPicPr>
          <p:cNvPr id="9" name="Picture 5" descr="Band3_orientation2.jpg"/>
          <p:cNvPicPr>
            <a:picLocks noChangeAspect="1"/>
          </p:cNvPicPr>
          <p:nvPr/>
        </p:nvPicPr>
        <p:blipFill>
          <a:blip r:embed="rId4" cstate="print"/>
          <a:srcRect/>
          <a:stretch>
            <a:fillRect/>
          </a:stretch>
        </p:blipFill>
        <p:spPr bwMode="auto">
          <a:xfrm>
            <a:off x="1219200" y="1828800"/>
            <a:ext cx="1243012" cy="1243012"/>
          </a:xfrm>
          <a:prstGeom prst="rect">
            <a:avLst/>
          </a:prstGeom>
          <a:noFill/>
          <a:ln w="9525">
            <a:noFill/>
            <a:miter lim="800000"/>
            <a:headEnd/>
            <a:tailEnd/>
          </a:ln>
        </p:spPr>
      </p:pic>
      <p:pic>
        <p:nvPicPr>
          <p:cNvPr id="10" name="Picture 6" descr="Band3_orientation3.jpg"/>
          <p:cNvPicPr>
            <a:picLocks noChangeAspect="1"/>
          </p:cNvPicPr>
          <p:nvPr/>
        </p:nvPicPr>
        <p:blipFill>
          <a:blip r:embed="rId5" cstate="print"/>
          <a:srcRect/>
          <a:stretch>
            <a:fillRect/>
          </a:stretch>
        </p:blipFill>
        <p:spPr bwMode="auto">
          <a:xfrm>
            <a:off x="1219200" y="3138487"/>
            <a:ext cx="1243012" cy="1243013"/>
          </a:xfrm>
          <a:prstGeom prst="rect">
            <a:avLst/>
          </a:prstGeom>
          <a:noFill/>
          <a:ln w="9525">
            <a:noFill/>
            <a:miter lim="800000"/>
            <a:headEnd/>
            <a:tailEnd/>
          </a:ln>
        </p:spPr>
      </p:pic>
      <p:pic>
        <p:nvPicPr>
          <p:cNvPr id="11" name="Picture 7" descr="Band3_orientation4.jpg"/>
          <p:cNvPicPr>
            <a:picLocks noChangeAspect="1"/>
          </p:cNvPicPr>
          <p:nvPr/>
        </p:nvPicPr>
        <p:blipFill>
          <a:blip r:embed="rId6" cstate="print"/>
          <a:srcRect/>
          <a:stretch>
            <a:fillRect/>
          </a:stretch>
        </p:blipFill>
        <p:spPr bwMode="auto">
          <a:xfrm>
            <a:off x="1219200" y="4433887"/>
            <a:ext cx="1243012" cy="1243013"/>
          </a:xfrm>
          <a:prstGeom prst="rect">
            <a:avLst/>
          </a:prstGeom>
          <a:noFill/>
          <a:ln w="9525">
            <a:noFill/>
            <a:miter lim="800000"/>
            <a:headEnd/>
            <a:tailEnd/>
          </a:ln>
        </p:spPr>
      </p:pic>
      <p:pic>
        <p:nvPicPr>
          <p:cNvPr id="13" name="Picture 8" descr="P1_Size3_Orientation1.jpg"/>
          <p:cNvPicPr>
            <a:picLocks noChangeAspect="1"/>
          </p:cNvPicPr>
          <p:nvPr/>
        </p:nvPicPr>
        <p:blipFill>
          <a:blip r:embed="rId7" cstate="print"/>
          <a:srcRect/>
          <a:stretch>
            <a:fillRect/>
          </a:stretch>
        </p:blipFill>
        <p:spPr bwMode="auto">
          <a:xfrm>
            <a:off x="5181600" y="2630487"/>
            <a:ext cx="457200" cy="457200"/>
          </a:xfrm>
          <a:prstGeom prst="rect">
            <a:avLst/>
          </a:prstGeom>
          <a:noFill/>
          <a:ln w="9525">
            <a:noFill/>
            <a:miter lim="800000"/>
            <a:headEnd/>
            <a:tailEnd/>
          </a:ln>
        </p:spPr>
      </p:pic>
      <p:pic>
        <p:nvPicPr>
          <p:cNvPr id="14" name="Picture 9" descr="P1_Size3_Orientation2.jpg"/>
          <p:cNvPicPr>
            <a:picLocks noChangeAspect="1"/>
          </p:cNvPicPr>
          <p:nvPr/>
        </p:nvPicPr>
        <p:blipFill>
          <a:blip r:embed="rId8" cstate="print"/>
          <a:srcRect/>
          <a:stretch>
            <a:fillRect/>
          </a:stretch>
        </p:blipFill>
        <p:spPr bwMode="auto">
          <a:xfrm>
            <a:off x="5181600" y="2097087"/>
            <a:ext cx="457200" cy="457200"/>
          </a:xfrm>
          <a:prstGeom prst="rect">
            <a:avLst/>
          </a:prstGeom>
          <a:noFill/>
          <a:ln w="9525">
            <a:noFill/>
            <a:miter lim="800000"/>
            <a:headEnd/>
            <a:tailEnd/>
          </a:ln>
        </p:spPr>
      </p:pic>
      <p:pic>
        <p:nvPicPr>
          <p:cNvPr id="15" name="Picture 10" descr="P1_Size3_Orientation3.jpg"/>
          <p:cNvPicPr>
            <a:picLocks noChangeAspect="1"/>
          </p:cNvPicPr>
          <p:nvPr/>
        </p:nvPicPr>
        <p:blipFill>
          <a:blip r:embed="rId9" cstate="print"/>
          <a:srcRect/>
          <a:stretch>
            <a:fillRect/>
          </a:stretch>
        </p:blipFill>
        <p:spPr bwMode="auto">
          <a:xfrm>
            <a:off x="5181600" y="3697287"/>
            <a:ext cx="457200" cy="457200"/>
          </a:xfrm>
          <a:prstGeom prst="rect">
            <a:avLst/>
          </a:prstGeom>
          <a:noFill/>
          <a:ln w="9525">
            <a:noFill/>
            <a:miter lim="800000"/>
            <a:headEnd/>
            <a:tailEnd/>
          </a:ln>
        </p:spPr>
      </p:pic>
      <p:pic>
        <p:nvPicPr>
          <p:cNvPr id="16" name="Picture 11" descr="P1_Size3_Orientation4.jpg"/>
          <p:cNvPicPr>
            <a:picLocks noChangeAspect="1"/>
          </p:cNvPicPr>
          <p:nvPr/>
        </p:nvPicPr>
        <p:blipFill>
          <a:blip r:embed="rId10" cstate="print"/>
          <a:srcRect/>
          <a:stretch>
            <a:fillRect/>
          </a:stretch>
        </p:blipFill>
        <p:spPr bwMode="auto">
          <a:xfrm>
            <a:off x="5181600" y="3163887"/>
            <a:ext cx="457200" cy="457200"/>
          </a:xfrm>
          <a:prstGeom prst="rect">
            <a:avLst/>
          </a:prstGeom>
          <a:noFill/>
          <a:ln w="9525">
            <a:noFill/>
            <a:miter lim="800000"/>
            <a:headEnd/>
            <a:tailEnd/>
          </a:ln>
        </p:spPr>
      </p:pic>
      <p:sp>
        <p:nvSpPr>
          <p:cNvPr id="17" name="Rectangle 16"/>
          <p:cNvSpPr/>
          <p:nvPr/>
        </p:nvSpPr>
        <p:spPr>
          <a:xfrm>
            <a:off x="1828800" y="1192212"/>
            <a:ext cx="193675" cy="13652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17"/>
          <p:cNvSpPr/>
          <p:nvPr/>
        </p:nvSpPr>
        <p:spPr>
          <a:xfrm>
            <a:off x="1828800" y="2530475"/>
            <a:ext cx="193675" cy="13652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ectangle 18"/>
          <p:cNvSpPr/>
          <p:nvPr/>
        </p:nvSpPr>
        <p:spPr>
          <a:xfrm>
            <a:off x="1828800" y="3840162"/>
            <a:ext cx="193675" cy="13652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ectangle 19"/>
          <p:cNvSpPr/>
          <p:nvPr/>
        </p:nvSpPr>
        <p:spPr>
          <a:xfrm>
            <a:off x="1828800" y="5135562"/>
            <a:ext cx="193675" cy="13652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1" name="Picture 16" descr="Band3_orientation1.jpg"/>
          <p:cNvPicPr>
            <a:picLocks noChangeAspect="1"/>
          </p:cNvPicPr>
          <p:nvPr/>
        </p:nvPicPr>
        <p:blipFill>
          <a:blip r:embed="rId3" cstate="print"/>
          <a:srcRect l="42708" t="46875" r="41667" b="37500"/>
          <a:stretch>
            <a:fillRect/>
          </a:stretch>
        </p:blipFill>
        <p:spPr bwMode="auto">
          <a:xfrm>
            <a:off x="4267200" y="2097087"/>
            <a:ext cx="457200" cy="457200"/>
          </a:xfrm>
          <a:prstGeom prst="rect">
            <a:avLst/>
          </a:prstGeom>
          <a:noFill/>
          <a:ln w="9525">
            <a:noFill/>
            <a:miter lim="800000"/>
            <a:headEnd/>
            <a:tailEnd/>
          </a:ln>
        </p:spPr>
      </p:pic>
      <p:pic>
        <p:nvPicPr>
          <p:cNvPr id="22" name="Picture 17" descr="Band3_orientation2.jpg"/>
          <p:cNvPicPr>
            <a:picLocks noChangeAspect="1"/>
          </p:cNvPicPr>
          <p:nvPr/>
        </p:nvPicPr>
        <p:blipFill>
          <a:blip r:embed="rId4" cstate="print"/>
          <a:srcRect l="42708" t="47917" r="41667" b="36458"/>
          <a:stretch>
            <a:fillRect/>
          </a:stretch>
        </p:blipFill>
        <p:spPr bwMode="auto">
          <a:xfrm>
            <a:off x="4267200" y="2630487"/>
            <a:ext cx="457200" cy="457200"/>
          </a:xfrm>
          <a:prstGeom prst="rect">
            <a:avLst/>
          </a:prstGeom>
          <a:noFill/>
          <a:ln w="9525">
            <a:noFill/>
            <a:miter lim="800000"/>
            <a:headEnd/>
            <a:tailEnd/>
          </a:ln>
        </p:spPr>
      </p:pic>
      <p:pic>
        <p:nvPicPr>
          <p:cNvPr id="23" name="Picture 18" descr="Band3_orientation3.jpg"/>
          <p:cNvPicPr>
            <a:picLocks noChangeAspect="1"/>
          </p:cNvPicPr>
          <p:nvPr/>
        </p:nvPicPr>
        <p:blipFill>
          <a:blip r:embed="rId5" cstate="print"/>
          <a:srcRect l="42708" t="47917" r="41667" b="36458"/>
          <a:stretch>
            <a:fillRect/>
          </a:stretch>
        </p:blipFill>
        <p:spPr bwMode="auto">
          <a:xfrm>
            <a:off x="4267200" y="3163887"/>
            <a:ext cx="457200" cy="457200"/>
          </a:xfrm>
          <a:prstGeom prst="rect">
            <a:avLst/>
          </a:prstGeom>
          <a:noFill/>
          <a:ln w="9525">
            <a:noFill/>
            <a:miter lim="800000"/>
            <a:headEnd/>
            <a:tailEnd/>
          </a:ln>
        </p:spPr>
      </p:pic>
      <p:pic>
        <p:nvPicPr>
          <p:cNvPr id="24" name="Picture 19" descr="Band3_orientation4.jpg"/>
          <p:cNvPicPr>
            <a:picLocks noChangeAspect="1"/>
          </p:cNvPicPr>
          <p:nvPr/>
        </p:nvPicPr>
        <p:blipFill>
          <a:blip r:embed="rId6" cstate="print"/>
          <a:srcRect l="42708" t="47917" r="41667" b="36458"/>
          <a:stretch>
            <a:fillRect/>
          </a:stretch>
        </p:blipFill>
        <p:spPr bwMode="auto">
          <a:xfrm>
            <a:off x="4267200" y="3697287"/>
            <a:ext cx="457200" cy="457200"/>
          </a:xfrm>
          <a:prstGeom prst="rect">
            <a:avLst/>
          </a:prstGeom>
          <a:noFill/>
          <a:ln w="9525">
            <a:noFill/>
            <a:miter lim="800000"/>
            <a:headEnd/>
            <a:tailEnd/>
          </a:ln>
        </p:spPr>
      </p:pic>
      <p:cxnSp>
        <p:nvCxnSpPr>
          <p:cNvPr id="25" name="Straight Arrow Connector 24"/>
          <p:cNvCxnSpPr>
            <a:stCxn id="17" idx="3"/>
          </p:cNvCxnSpPr>
          <p:nvPr/>
        </p:nvCxnSpPr>
        <p:spPr>
          <a:xfrm>
            <a:off x="2022475" y="1260475"/>
            <a:ext cx="2244725" cy="1065212"/>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8" idx="3"/>
          </p:cNvCxnSpPr>
          <p:nvPr/>
        </p:nvCxnSpPr>
        <p:spPr>
          <a:xfrm>
            <a:off x="2022475" y="2598737"/>
            <a:ext cx="2244725" cy="260350"/>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3"/>
          </p:cNvCxnSpPr>
          <p:nvPr/>
        </p:nvCxnSpPr>
        <p:spPr>
          <a:xfrm flipV="1">
            <a:off x="2022475" y="3392487"/>
            <a:ext cx="2244725" cy="515938"/>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0" idx="3"/>
          </p:cNvCxnSpPr>
          <p:nvPr/>
        </p:nvCxnSpPr>
        <p:spPr>
          <a:xfrm flipV="1">
            <a:off x="2022475" y="3925887"/>
            <a:ext cx="2244725" cy="1277938"/>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33"/>
          <p:cNvSpPr txBox="1">
            <a:spLocks noChangeArrowheads="1"/>
          </p:cNvSpPr>
          <p:nvPr/>
        </p:nvSpPr>
        <p:spPr bwMode="auto">
          <a:xfrm>
            <a:off x="4953000" y="4270375"/>
            <a:ext cx="914400" cy="646331"/>
          </a:xfrm>
          <a:prstGeom prst="rect">
            <a:avLst/>
          </a:prstGeom>
          <a:noFill/>
          <a:ln w="9525">
            <a:noFill/>
            <a:miter lim="800000"/>
            <a:headEnd/>
            <a:tailEnd/>
          </a:ln>
        </p:spPr>
        <p:txBody>
          <a:bodyPr wrap="square">
            <a:spAutoFit/>
          </a:bodyPr>
          <a:lstStyle/>
          <a:p>
            <a:pPr algn="ctr"/>
            <a:r>
              <a:rPr lang="fa-IR" dirty="0" smtClean="0">
                <a:latin typeface="Times New Roman" pitchFamily="18" charset="0"/>
                <a:cs typeface="Times New Roman" pitchFamily="18" charset="0"/>
              </a:rPr>
              <a:t>مرکزهای </a:t>
            </a:r>
            <a:r>
              <a:rPr lang="en-US" dirty="0" smtClean="0">
                <a:latin typeface="Times New Roman" pitchFamily="18" charset="0"/>
                <a:cs typeface="Times New Roman" pitchFamily="18" charset="0"/>
              </a:rPr>
              <a:t>RBF</a:t>
            </a:r>
            <a:endParaRPr lang="en-US" dirty="0">
              <a:latin typeface="Times New Roman" pitchFamily="18" charset="0"/>
              <a:cs typeface="Times New Roman" pitchFamily="18" charset="0"/>
            </a:endParaRPr>
          </a:p>
        </p:txBody>
      </p:sp>
      <p:sp>
        <p:nvSpPr>
          <p:cNvPr id="30" name="TextBox 34"/>
          <p:cNvSpPr txBox="1">
            <a:spLocks noChangeArrowheads="1"/>
          </p:cNvSpPr>
          <p:nvPr/>
        </p:nvSpPr>
        <p:spPr bwMode="auto">
          <a:xfrm>
            <a:off x="3962400" y="4230687"/>
            <a:ext cx="914400" cy="923330"/>
          </a:xfrm>
          <a:prstGeom prst="rect">
            <a:avLst/>
          </a:prstGeom>
          <a:noFill/>
          <a:ln w="9525">
            <a:noFill/>
            <a:miter lim="800000"/>
            <a:headEnd/>
            <a:tailEnd/>
          </a:ln>
        </p:spPr>
        <p:txBody>
          <a:bodyPr wrap="square">
            <a:spAutoFit/>
          </a:bodyPr>
          <a:lstStyle/>
          <a:p>
            <a:pPr algn="ctr"/>
            <a:r>
              <a:rPr lang="fa-IR" dirty="0" smtClean="0">
                <a:latin typeface="Times New Roman" pitchFamily="18" charset="0"/>
                <a:cs typeface="Times New Roman" pitchFamily="18" charset="0"/>
              </a:rPr>
              <a:t>تکه تصویر منتخب</a:t>
            </a:r>
            <a:endParaRPr lang="en-US" dirty="0">
              <a:latin typeface="Times New Roman" pitchFamily="18" charset="0"/>
              <a:cs typeface="Times New Roman" pitchFamily="18" charset="0"/>
            </a:endParaRPr>
          </a:p>
        </p:txBody>
      </p:sp>
      <p:sp>
        <p:nvSpPr>
          <p:cNvPr id="31" name="Right Brace 30"/>
          <p:cNvSpPr/>
          <p:nvPr/>
        </p:nvSpPr>
        <p:spPr>
          <a:xfrm rot="16200000" flipV="1">
            <a:off x="4838700" y="1068387"/>
            <a:ext cx="228600" cy="1524000"/>
          </a:xfrm>
          <a:prstGeom prst="rightBrac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2" name="TextBox 36"/>
          <p:cNvSpPr txBox="1">
            <a:spLocks noChangeArrowheads="1"/>
          </p:cNvSpPr>
          <p:nvPr/>
        </p:nvSpPr>
        <p:spPr bwMode="auto">
          <a:xfrm>
            <a:off x="3810000" y="801687"/>
            <a:ext cx="2590800" cy="646331"/>
          </a:xfrm>
          <a:prstGeom prst="rect">
            <a:avLst/>
          </a:prstGeom>
          <a:noFill/>
          <a:ln w="9525">
            <a:noFill/>
            <a:miter lim="800000"/>
            <a:headEnd/>
            <a:tailEnd/>
          </a:ln>
        </p:spPr>
        <p:txBody>
          <a:bodyPr>
            <a:spAutoFit/>
          </a:bodyPr>
          <a:lstStyle/>
          <a:p>
            <a:pPr algn="ctr" rtl="1"/>
            <a:r>
              <a:rPr lang="fa-IR" dirty="0" smtClean="0">
                <a:latin typeface="Times New Roman" pitchFamily="18" charset="0"/>
                <a:cs typeface="Times New Roman" pitchFamily="18" charset="0"/>
              </a:rPr>
              <a:t>فاصله اقلیدسی بین یک </a:t>
            </a:r>
            <a:r>
              <a:rPr lang="en-US" dirty="0" smtClean="0">
                <a:latin typeface="Times New Roman" pitchFamily="18" charset="0"/>
                <a:cs typeface="Times New Roman" pitchFamily="18" charset="0"/>
              </a:rPr>
              <a:t>C1</a:t>
            </a:r>
            <a:r>
              <a:rPr lang="fa-IR" dirty="0" smtClean="0">
                <a:latin typeface="Times New Roman" pitchFamily="18" charset="0"/>
                <a:cs typeface="Times New Roman" pitchFamily="18" charset="0"/>
              </a:rPr>
              <a:t> تازه وارد و یک نمونه ذخیره شده</a:t>
            </a:r>
            <a:endParaRPr lang="en-US" dirty="0">
              <a:latin typeface="Times New Roman" pitchFamily="18" charset="0"/>
              <a:cs typeface="Times New Roman" pitchFamily="18" charset="0"/>
            </a:endParaRPr>
          </a:p>
        </p:txBody>
      </p:sp>
      <p:pic>
        <p:nvPicPr>
          <p:cNvPr id="33" name="Picture 37" descr="Band3.jpg"/>
          <p:cNvPicPr>
            <a:picLocks noChangeAspect="1"/>
          </p:cNvPicPr>
          <p:nvPr/>
        </p:nvPicPr>
        <p:blipFill>
          <a:blip r:embed="rId11" cstate="print"/>
          <a:srcRect/>
          <a:stretch>
            <a:fillRect/>
          </a:stretch>
        </p:blipFill>
        <p:spPr bwMode="auto">
          <a:xfrm>
            <a:off x="6858000" y="2438400"/>
            <a:ext cx="1463675" cy="1463675"/>
          </a:xfrm>
          <a:prstGeom prst="rect">
            <a:avLst/>
          </a:prstGeom>
          <a:noFill/>
          <a:ln w="9525">
            <a:noFill/>
            <a:miter lim="800000"/>
            <a:headEnd/>
            <a:tailEnd/>
          </a:ln>
        </p:spPr>
      </p:pic>
      <p:cxnSp>
        <p:nvCxnSpPr>
          <p:cNvPr id="34" name="Shape 40"/>
          <p:cNvCxnSpPr/>
          <p:nvPr/>
        </p:nvCxnSpPr>
        <p:spPr>
          <a:xfrm>
            <a:off x="4953000" y="1600200"/>
            <a:ext cx="2209800" cy="1600200"/>
          </a:xfrm>
          <a:prstGeom prst="bentConnector3">
            <a:avLst>
              <a:gd name="adj1" fmla="val 50000"/>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TextBox 46"/>
          <p:cNvSpPr txBox="1">
            <a:spLocks noChangeArrowheads="1"/>
          </p:cNvSpPr>
          <p:nvPr/>
        </p:nvSpPr>
        <p:spPr bwMode="auto">
          <a:xfrm>
            <a:off x="6781800" y="2057400"/>
            <a:ext cx="1752600" cy="369887"/>
          </a:xfrm>
          <a:prstGeom prst="rect">
            <a:avLst/>
          </a:prstGeom>
          <a:noFill/>
          <a:ln w="9525">
            <a:noFill/>
            <a:miter lim="800000"/>
            <a:headEnd/>
            <a:tailEnd/>
          </a:ln>
        </p:spPr>
        <p:txBody>
          <a:bodyPr>
            <a:spAutoFit/>
          </a:bodyPr>
          <a:lstStyle/>
          <a:p>
            <a:pPr algn="ctr"/>
            <a:r>
              <a:rPr lang="fa-IR" dirty="0" smtClean="0">
                <a:latin typeface="Times New Roman" pitchFamily="18" charset="0"/>
                <a:cs typeface="Times New Roman" pitchFamily="18" charset="0"/>
              </a:rPr>
              <a:t>نقشه فاصله</a:t>
            </a:r>
            <a:endParaRPr lang="en-US" dirty="0">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واحدهای </a:t>
            </a:r>
            <a:r>
              <a:rPr lang="en-US" sz="6000" b="1" dirty="0" smtClean="0">
                <a:latin typeface="Times New Roman" pitchFamily="18" charset="0"/>
                <a:cs typeface="Times New Roman" pitchFamily="18" charset="0"/>
              </a:rPr>
              <a:t>C2</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ماکزیمم گیری عمومی روی تمام اندازه ها و مکانها روی هر واحد </a:t>
            </a:r>
            <a:r>
              <a:rPr lang="en-US" dirty="0" smtClean="0">
                <a:latin typeface="Times New Roman" pitchFamily="18" charset="0"/>
                <a:cs typeface="Times New Roman" pitchFamily="18" charset="0"/>
              </a:rPr>
              <a:t>S2</a:t>
            </a:r>
            <a:r>
              <a:rPr lang="fa-IR" dirty="0" smtClean="0">
                <a:latin typeface="Times New Roman" pitchFamily="18" charset="0"/>
                <a:cs typeface="Times New Roman" pitchFamily="18" charset="0"/>
              </a:rPr>
              <a:t> در شبکه </a:t>
            </a:r>
            <a:r>
              <a:rPr lang="en-US" dirty="0" smtClean="0">
                <a:latin typeface="Times New Roman" pitchFamily="18" charset="0"/>
                <a:cs typeface="Times New Roman" pitchFamily="18" charset="0"/>
              </a:rPr>
              <a:t>S2</a:t>
            </a:r>
            <a:r>
              <a:rPr lang="fa-IR" dirty="0" smtClean="0">
                <a:latin typeface="Times New Roman" pitchFamily="18" charset="0"/>
                <a:cs typeface="Times New Roman" pitchFamily="18" charset="0"/>
              </a:rPr>
              <a:t>ها</a:t>
            </a:r>
          </a:p>
          <a:p>
            <a:pPr lvl="1" algn="just" rtl="1"/>
            <a:r>
              <a:rPr lang="fa-IR" dirty="0" smtClean="0">
                <a:latin typeface="Times New Roman" pitchFamily="18" charset="0"/>
                <a:cs typeface="Times New Roman" pitchFamily="18" charset="0"/>
              </a:rPr>
              <a:t>پاسخ نامتغیر با جابجایی و اندازه</a:t>
            </a:r>
          </a:p>
          <a:p>
            <a:pPr algn="just" rtl="1"/>
            <a:r>
              <a:rPr lang="fa-IR" dirty="0" smtClean="0">
                <a:latin typeface="Times New Roman" pitchFamily="18" charset="0"/>
                <a:cs typeface="Times New Roman" pitchFamily="18" charset="0"/>
              </a:rPr>
              <a:t>پاسخ آن آرایه ای از </a:t>
            </a:r>
            <a:r>
              <a:rPr lang="en-US" dirty="0" smtClean="0">
                <a:latin typeface="Times New Roman" pitchFamily="18" charset="0"/>
                <a:cs typeface="Times New Roman" pitchFamily="18" charset="0"/>
              </a:rPr>
              <a:t>N</a:t>
            </a:r>
            <a:r>
              <a:rPr lang="fa-IR" dirty="0" smtClean="0">
                <a:latin typeface="Times New Roman" pitchFamily="18" charset="0"/>
                <a:cs typeface="Times New Roman" pitchFamily="18" charset="0"/>
              </a:rPr>
              <a:t> تا مقدار </a:t>
            </a:r>
            <a:r>
              <a:rPr lang="en-US" dirty="0" smtClean="0">
                <a:latin typeface="Times New Roman" pitchFamily="18" charset="0"/>
                <a:cs typeface="Times New Roman" pitchFamily="18" charset="0"/>
              </a:rPr>
              <a:t>C2</a:t>
            </a:r>
          </a:p>
          <a:p>
            <a:pPr lvl="1" algn="just" rtl="1"/>
            <a:r>
              <a:rPr lang="en-US" dirty="0" smtClean="0">
                <a:latin typeface="Times New Roman" pitchFamily="18" charset="0"/>
                <a:cs typeface="Times New Roman" pitchFamily="18" charset="0"/>
              </a:rPr>
              <a:t>N</a:t>
            </a:r>
            <a:r>
              <a:rPr lang="fa-IR" dirty="0" smtClean="0">
                <a:latin typeface="Times New Roman" pitchFamily="18" charset="0"/>
                <a:cs typeface="Times New Roman" pitchFamily="18" charset="0"/>
              </a:rPr>
              <a:t> تعداد نمونه های استخراج شده طی آموزش</a:t>
            </a:r>
          </a:p>
          <a:p>
            <a:pPr lvl="1" algn="just" rtl="1"/>
            <a:r>
              <a:rPr lang="en-US" dirty="0" smtClean="0">
                <a:latin typeface="Times New Roman" pitchFamily="18" charset="0"/>
                <a:cs typeface="Times New Roman" pitchFamily="18" charset="0"/>
              </a:rPr>
              <a:t>N</a:t>
            </a:r>
            <a:r>
              <a:rPr lang="fa-IR" dirty="0" smtClean="0">
                <a:latin typeface="Times New Roman" pitchFamily="18" charset="0"/>
                <a:cs typeface="Times New Roman" pitchFamily="18" charset="0"/>
              </a:rPr>
              <a:t> = تعداد اندازه ها * تعداد تکه های تصویر برای هر اندازه</a:t>
            </a:r>
          </a:p>
          <a:p>
            <a:pPr algn="just" rtl="1"/>
            <a:r>
              <a:rPr lang="fa-IR" dirty="0" smtClean="0">
                <a:latin typeface="Times New Roman" pitchFamily="18" charset="0"/>
                <a:cs typeface="Times New Roman" pitchFamily="18" charset="0"/>
              </a:rPr>
              <a:t>واحدها برای همان محرک منتخب، ولی با کمی تغییر در مکانها و اندازه ها تنظیم می شوند.</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124</a:t>
            </a:fld>
            <a:endParaRPr lang="en-US" sz="1600" b="1" i="1" dirty="0"/>
          </a:p>
        </p:txBody>
      </p:sp>
      <p:pic>
        <p:nvPicPr>
          <p:cNvPr id="5" name="Picture 2"/>
          <p:cNvPicPr>
            <a:picLocks noChangeAspect="1" noChangeArrowheads="1"/>
          </p:cNvPicPr>
          <p:nvPr/>
        </p:nvPicPr>
        <p:blipFill>
          <a:blip r:embed="rId3" cstate="print"/>
          <a:srcRect t="24857" b="56430"/>
          <a:stretch>
            <a:fillRect/>
          </a:stretch>
        </p:blipFill>
        <p:spPr bwMode="auto">
          <a:xfrm>
            <a:off x="1524000" y="5867400"/>
            <a:ext cx="5457825" cy="798513"/>
          </a:xfrm>
          <a:prstGeom prst="rect">
            <a:avLst/>
          </a:prstGeom>
          <a:noFill/>
          <a:ln w="9525">
            <a:solidFill>
              <a:schemeClr val="tx1"/>
            </a:solidFill>
            <a:miter lim="800000"/>
            <a:headEnd/>
            <a:tailEnd/>
          </a:ln>
        </p:spPr>
      </p:pic>
    </p:spTree>
  </p:cSld>
  <p:clrMapOvr>
    <a:masterClrMapping/>
  </p:clrMapOvr>
  <p:transition>
    <p:cover dir="u"/>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مثالی از نقشه فاصله</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125</a:t>
            </a:fld>
            <a:endParaRPr lang="en-US" sz="1600" b="1" i="1" dirty="0"/>
          </a:p>
        </p:txBody>
      </p:sp>
      <p:sp>
        <p:nvSpPr>
          <p:cNvPr id="12" name="Picture Placeholder 11"/>
          <p:cNvSpPr>
            <a:spLocks noGrp="1"/>
          </p:cNvSpPr>
          <p:nvPr>
            <p:ph type="pic" idx="1"/>
          </p:nvPr>
        </p:nvSpPr>
        <p:spPr/>
      </p:sp>
      <p:pic>
        <p:nvPicPr>
          <p:cNvPr id="7" name="Picture 4" descr="3d_distance_map3.jpg"/>
          <p:cNvPicPr>
            <a:picLocks noChangeAspect="1"/>
          </p:cNvPicPr>
          <p:nvPr/>
        </p:nvPicPr>
        <p:blipFill>
          <a:blip r:embed="rId3" cstate="print"/>
          <a:srcRect/>
          <a:stretch>
            <a:fillRect/>
          </a:stretch>
        </p:blipFill>
        <p:spPr bwMode="auto">
          <a:xfrm>
            <a:off x="1143000" y="381000"/>
            <a:ext cx="7352008" cy="5486400"/>
          </a:xfrm>
          <a:prstGeom prst="rect">
            <a:avLst/>
          </a:prstGeom>
          <a:noFill/>
          <a:ln w="9525">
            <a:noFill/>
            <a:miter lim="800000"/>
            <a:headEnd/>
            <a:tailEnd/>
          </a:ln>
        </p:spPr>
      </p:pic>
      <p:pic>
        <p:nvPicPr>
          <p:cNvPr id="8" name="Picture 3" descr="3d_distance_map1.jpg"/>
          <p:cNvPicPr>
            <a:picLocks noChangeAspect="1"/>
          </p:cNvPicPr>
          <p:nvPr/>
        </p:nvPicPr>
        <p:blipFill>
          <a:blip r:embed="rId4" cstate="print"/>
          <a:srcRect/>
          <a:stretch>
            <a:fillRect/>
          </a:stretch>
        </p:blipFill>
        <p:spPr bwMode="auto">
          <a:xfrm>
            <a:off x="4800600" y="4343400"/>
            <a:ext cx="1981200" cy="1486603"/>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818602" cy="6153912"/>
          </a:xfrm>
        </p:spPr>
        <p:txBody>
          <a:bodyPr>
            <a:noAutofit/>
          </a:bodyPr>
          <a:lstStyle/>
          <a:p>
            <a:pPr algn="r" rtl="1"/>
            <a:r>
              <a:rPr lang="fa-IR" sz="3600" dirty="0" smtClean="0">
                <a:ln w="6350">
                  <a:solidFill>
                    <a:schemeClr val="accent2"/>
                  </a:solidFill>
                </a:ln>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نقشه فاصله </a:t>
            </a:r>
            <a:r>
              <a:rPr lang="en-US" sz="3600" dirty="0" smtClean="0">
                <a:ln w="6350">
                  <a:solidFill>
                    <a:schemeClr val="accent2"/>
                  </a:solidFill>
                </a:ln>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C1</a:t>
            </a:r>
            <a:r>
              <a:rPr lang="fa-IR" sz="3600" dirty="0" smtClean="0">
                <a:ln w="6350">
                  <a:solidFill>
                    <a:schemeClr val="accent2"/>
                  </a:solidFill>
                </a:ln>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 و پاسخهای </a:t>
            </a:r>
            <a:r>
              <a:rPr lang="en-US" sz="3600" dirty="0" smtClean="0">
                <a:ln w="6350">
                  <a:solidFill>
                    <a:schemeClr val="accent2"/>
                  </a:solidFill>
                </a:ln>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C2</a:t>
            </a:r>
            <a:endParaRPr lang="en-US" sz="3600" b="1" dirty="0">
              <a:ln w="6350">
                <a:solidFill>
                  <a:schemeClr val="accent2"/>
                </a:solidFill>
              </a:ln>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 Placeholder 4"/>
          <p:cNvSpPr>
            <a:spLocks noGrp="1"/>
          </p:cNvSpPr>
          <p:nvPr>
            <p:ph type="body" idx="1"/>
          </p:nvPr>
        </p:nvSpPr>
        <p:spPr/>
        <p:txBody>
          <a:bodyPr>
            <a:noAutofit/>
          </a:bodyPr>
          <a:lstStyle/>
          <a:p>
            <a:endParaRPr lang="en-US" sz="3600" dirty="0">
              <a:latin typeface="Times New Roman" pitchFamily="18" charset="0"/>
              <a:cs typeface="Times New Roman" pitchFamily="18" charset="0"/>
            </a:endParaRPr>
          </a:p>
        </p:txBody>
      </p:sp>
      <p:sp>
        <p:nvSpPr>
          <p:cNvPr id="6" name="Text Placeholder 5"/>
          <p:cNvSpPr>
            <a:spLocks noGrp="1"/>
          </p:cNvSpPr>
          <p:nvPr>
            <p:ph type="body" sz="half" idx="3"/>
          </p:nvPr>
        </p:nvSpPr>
        <p:spPr/>
        <p:txBody>
          <a:bodyPr>
            <a:noAutofit/>
          </a:bodyPr>
          <a:lstStyle/>
          <a:p>
            <a:endParaRPr lang="en-US" sz="3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126</a:t>
            </a:fld>
            <a:endParaRPr lang="en-US" sz="1600" b="1" i="1" dirty="0"/>
          </a:p>
        </p:txBody>
      </p:sp>
      <p:pic>
        <p:nvPicPr>
          <p:cNvPr id="11" name="Picture 13" descr="P9_Size2_Orientation3.jpg"/>
          <p:cNvPicPr>
            <a:picLocks noChangeAspect="1"/>
          </p:cNvPicPr>
          <p:nvPr/>
        </p:nvPicPr>
        <p:blipFill>
          <a:blip r:embed="rId3" cstate="print"/>
          <a:srcRect/>
          <a:stretch>
            <a:fillRect/>
          </a:stretch>
        </p:blipFill>
        <p:spPr bwMode="auto">
          <a:xfrm>
            <a:off x="457200" y="5562600"/>
            <a:ext cx="549275" cy="549275"/>
          </a:xfrm>
          <a:prstGeom prst="rect">
            <a:avLst/>
          </a:prstGeom>
          <a:noFill/>
          <a:ln w="9525">
            <a:noFill/>
            <a:miter lim="800000"/>
            <a:headEnd/>
            <a:tailEnd/>
          </a:ln>
        </p:spPr>
      </p:pic>
      <p:sp>
        <p:nvSpPr>
          <p:cNvPr id="13" name="Content Placeholder 12"/>
          <p:cNvSpPr>
            <a:spLocks noGrp="1"/>
          </p:cNvSpPr>
          <p:nvPr>
            <p:ph sz="quarter" idx="2"/>
          </p:nvPr>
        </p:nvSpPr>
        <p:spPr/>
        <p:txBody>
          <a:bodyPr/>
          <a:lstStyle/>
          <a:p>
            <a:endParaRPr lang="en-US" dirty="0"/>
          </a:p>
        </p:txBody>
      </p:sp>
      <p:pic>
        <p:nvPicPr>
          <p:cNvPr id="14" name="Picture 4" descr="Band1.jpg"/>
          <p:cNvPicPr>
            <a:picLocks noChangeAspect="1"/>
          </p:cNvPicPr>
          <p:nvPr/>
        </p:nvPicPr>
        <p:blipFill>
          <a:blip r:embed="rId4" cstate="print"/>
          <a:srcRect/>
          <a:stretch>
            <a:fillRect/>
          </a:stretch>
        </p:blipFill>
        <p:spPr bwMode="auto">
          <a:xfrm>
            <a:off x="1971675" y="381000"/>
            <a:ext cx="1079500" cy="1079500"/>
          </a:xfrm>
          <a:prstGeom prst="rect">
            <a:avLst/>
          </a:prstGeom>
          <a:noFill/>
          <a:ln w="9525">
            <a:noFill/>
            <a:miter lim="800000"/>
            <a:headEnd/>
            <a:tailEnd/>
          </a:ln>
        </p:spPr>
      </p:pic>
      <p:pic>
        <p:nvPicPr>
          <p:cNvPr id="15" name="Picture 5" descr="Band2.jpg"/>
          <p:cNvPicPr>
            <a:picLocks noChangeAspect="1"/>
          </p:cNvPicPr>
          <p:nvPr/>
        </p:nvPicPr>
        <p:blipFill>
          <a:blip r:embed="rId5" cstate="print"/>
          <a:srcRect/>
          <a:stretch>
            <a:fillRect/>
          </a:stretch>
        </p:blipFill>
        <p:spPr bwMode="auto">
          <a:xfrm>
            <a:off x="3162300" y="381000"/>
            <a:ext cx="1079500" cy="1079500"/>
          </a:xfrm>
          <a:prstGeom prst="rect">
            <a:avLst/>
          </a:prstGeom>
          <a:noFill/>
          <a:ln w="9525">
            <a:noFill/>
            <a:miter lim="800000"/>
            <a:headEnd/>
            <a:tailEnd/>
          </a:ln>
        </p:spPr>
      </p:pic>
      <p:pic>
        <p:nvPicPr>
          <p:cNvPr id="16" name="Picture 6" descr="Band3.jpg"/>
          <p:cNvPicPr>
            <a:picLocks noChangeAspect="1"/>
          </p:cNvPicPr>
          <p:nvPr/>
        </p:nvPicPr>
        <p:blipFill>
          <a:blip r:embed="rId6" cstate="print"/>
          <a:srcRect/>
          <a:stretch>
            <a:fillRect/>
          </a:stretch>
        </p:blipFill>
        <p:spPr bwMode="auto">
          <a:xfrm>
            <a:off x="4343400" y="381000"/>
            <a:ext cx="1079500" cy="1079500"/>
          </a:xfrm>
          <a:prstGeom prst="rect">
            <a:avLst/>
          </a:prstGeom>
          <a:noFill/>
          <a:ln w="9525">
            <a:noFill/>
            <a:miter lim="800000"/>
            <a:headEnd/>
            <a:tailEnd/>
          </a:ln>
        </p:spPr>
      </p:pic>
      <p:pic>
        <p:nvPicPr>
          <p:cNvPr id="17" name="Picture 7" descr="Band4.jpg"/>
          <p:cNvPicPr>
            <a:picLocks noChangeAspect="1"/>
          </p:cNvPicPr>
          <p:nvPr/>
        </p:nvPicPr>
        <p:blipFill>
          <a:blip r:embed="rId7" cstate="print"/>
          <a:srcRect/>
          <a:stretch>
            <a:fillRect/>
          </a:stretch>
        </p:blipFill>
        <p:spPr bwMode="auto">
          <a:xfrm>
            <a:off x="5543550" y="381000"/>
            <a:ext cx="1079500" cy="1079500"/>
          </a:xfrm>
          <a:prstGeom prst="rect">
            <a:avLst/>
          </a:prstGeom>
          <a:noFill/>
          <a:ln w="9525">
            <a:noFill/>
            <a:miter lim="800000"/>
            <a:headEnd/>
            <a:tailEnd/>
          </a:ln>
        </p:spPr>
      </p:pic>
      <p:pic>
        <p:nvPicPr>
          <p:cNvPr id="18" name="Picture 8" descr="Band5.jpg"/>
          <p:cNvPicPr>
            <a:picLocks noChangeAspect="1"/>
          </p:cNvPicPr>
          <p:nvPr/>
        </p:nvPicPr>
        <p:blipFill>
          <a:blip r:embed="rId8" cstate="print"/>
          <a:srcRect/>
          <a:stretch>
            <a:fillRect/>
          </a:stretch>
        </p:blipFill>
        <p:spPr bwMode="auto">
          <a:xfrm>
            <a:off x="1971675" y="1885950"/>
            <a:ext cx="1079500" cy="1079500"/>
          </a:xfrm>
          <a:prstGeom prst="rect">
            <a:avLst/>
          </a:prstGeom>
          <a:noFill/>
          <a:ln w="9525">
            <a:noFill/>
            <a:miter lim="800000"/>
            <a:headEnd/>
            <a:tailEnd/>
          </a:ln>
        </p:spPr>
      </p:pic>
      <p:pic>
        <p:nvPicPr>
          <p:cNvPr id="19" name="Picture 9" descr="Band6.jpg"/>
          <p:cNvPicPr>
            <a:picLocks noChangeAspect="1"/>
          </p:cNvPicPr>
          <p:nvPr/>
        </p:nvPicPr>
        <p:blipFill>
          <a:blip r:embed="rId9" cstate="print"/>
          <a:srcRect/>
          <a:stretch>
            <a:fillRect/>
          </a:stretch>
        </p:blipFill>
        <p:spPr bwMode="auto">
          <a:xfrm>
            <a:off x="3162300" y="1909763"/>
            <a:ext cx="1079500" cy="1079500"/>
          </a:xfrm>
          <a:prstGeom prst="rect">
            <a:avLst/>
          </a:prstGeom>
          <a:noFill/>
          <a:ln w="9525">
            <a:noFill/>
            <a:miter lim="800000"/>
            <a:headEnd/>
            <a:tailEnd/>
          </a:ln>
        </p:spPr>
      </p:pic>
      <p:pic>
        <p:nvPicPr>
          <p:cNvPr id="20" name="Picture 10" descr="Band7.jpg"/>
          <p:cNvPicPr>
            <a:picLocks noChangeAspect="1"/>
          </p:cNvPicPr>
          <p:nvPr/>
        </p:nvPicPr>
        <p:blipFill>
          <a:blip r:embed="rId10" cstate="print"/>
          <a:srcRect/>
          <a:stretch>
            <a:fillRect/>
          </a:stretch>
        </p:blipFill>
        <p:spPr bwMode="auto">
          <a:xfrm>
            <a:off x="4357688" y="1885950"/>
            <a:ext cx="1079500" cy="1079500"/>
          </a:xfrm>
          <a:prstGeom prst="rect">
            <a:avLst/>
          </a:prstGeom>
          <a:noFill/>
          <a:ln w="9525">
            <a:noFill/>
            <a:miter lim="800000"/>
            <a:headEnd/>
            <a:tailEnd/>
          </a:ln>
        </p:spPr>
      </p:pic>
      <p:sp>
        <p:nvSpPr>
          <p:cNvPr id="21" name="TextBox 16"/>
          <p:cNvSpPr txBox="1">
            <a:spLocks noChangeArrowheads="1"/>
          </p:cNvSpPr>
          <p:nvPr/>
        </p:nvSpPr>
        <p:spPr bwMode="auto">
          <a:xfrm>
            <a:off x="3124200" y="1447800"/>
            <a:ext cx="1257300" cy="523220"/>
          </a:xfrm>
          <a:prstGeom prst="rect">
            <a:avLst/>
          </a:prstGeom>
          <a:noFill/>
          <a:ln w="9525">
            <a:noFill/>
            <a:miter lim="800000"/>
            <a:headEnd/>
            <a:tailEnd/>
          </a:ln>
        </p:spPr>
        <p:txBody>
          <a:bodyPr wrap="square">
            <a:spAutoFit/>
          </a:bodyPr>
          <a:lstStyle/>
          <a:p>
            <a:pPr algn="ctr"/>
            <a:r>
              <a:rPr lang="en-US" sz="1400" dirty="0"/>
              <a:t>Scale Band 2</a:t>
            </a:r>
          </a:p>
        </p:txBody>
      </p:sp>
      <p:sp>
        <p:nvSpPr>
          <p:cNvPr id="22" name="TextBox 17"/>
          <p:cNvSpPr txBox="1">
            <a:spLocks noChangeArrowheads="1"/>
          </p:cNvSpPr>
          <p:nvPr/>
        </p:nvSpPr>
        <p:spPr bwMode="auto">
          <a:xfrm>
            <a:off x="4267200" y="1447800"/>
            <a:ext cx="1219200" cy="523220"/>
          </a:xfrm>
          <a:prstGeom prst="rect">
            <a:avLst/>
          </a:prstGeom>
          <a:noFill/>
          <a:ln w="9525">
            <a:noFill/>
            <a:miter lim="800000"/>
            <a:headEnd/>
            <a:tailEnd/>
          </a:ln>
        </p:spPr>
        <p:txBody>
          <a:bodyPr wrap="square">
            <a:spAutoFit/>
          </a:bodyPr>
          <a:lstStyle/>
          <a:p>
            <a:pPr algn="ctr"/>
            <a:r>
              <a:rPr lang="en-US" sz="1400" dirty="0"/>
              <a:t>Scale Band 3</a:t>
            </a:r>
          </a:p>
        </p:txBody>
      </p:sp>
      <p:sp>
        <p:nvSpPr>
          <p:cNvPr id="23" name="TextBox 18"/>
          <p:cNvSpPr txBox="1">
            <a:spLocks noChangeArrowheads="1"/>
          </p:cNvSpPr>
          <p:nvPr/>
        </p:nvSpPr>
        <p:spPr bwMode="auto">
          <a:xfrm>
            <a:off x="5486400" y="1447800"/>
            <a:ext cx="1204912" cy="523220"/>
          </a:xfrm>
          <a:prstGeom prst="rect">
            <a:avLst/>
          </a:prstGeom>
          <a:noFill/>
          <a:ln w="9525">
            <a:noFill/>
            <a:miter lim="800000"/>
            <a:headEnd/>
            <a:tailEnd/>
          </a:ln>
        </p:spPr>
        <p:txBody>
          <a:bodyPr wrap="square">
            <a:spAutoFit/>
          </a:bodyPr>
          <a:lstStyle/>
          <a:p>
            <a:pPr algn="ctr"/>
            <a:r>
              <a:rPr lang="en-US" sz="1400" dirty="0"/>
              <a:t>Scale Band 4</a:t>
            </a:r>
          </a:p>
        </p:txBody>
      </p:sp>
      <p:sp>
        <p:nvSpPr>
          <p:cNvPr id="24" name="TextBox 19"/>
          <p:cNvSpPr txBox="1">
            <a:spLocks noChangeArrowheads="1"/>
          </p:cNvSpPr>
          <p:nvPr/>
        </p:nvSpPr>
        <p:spPr bwMode="auto">
          <a:xfrm>
            <a:off x="5486400" y="2971800"/>
            <a:ext cx="1176337" cy="523220"/>
          </a:xfrm>
          <a:prstGeom prst="rect">
            <a:avLst/>
          </a:prstGeom>
          <a:noFill/>
          <a:ln w="9525">
            <a:noFill/>
            <a:miter lim="800000"/>
            <a:headEnd/>
            <a:tailEnd/>
          </a:ln>
        </p:spPr>
        <p:txBody>
          <a:bodyPr wrap="square">
            <a:spAutoFit/>
          </a:bodyPr>
          <a:lstStyle/>
          <a:p>
            <a:pPr algn="ctr"/>
            <a:r>
              <a:rPr lang="en-US" sz="1400" dirty="0"/>
              <a:t>Scale Band 8</a:t>
            </a:r>
          </a:p>
        </p:txBody>
      </p:sp>
      <p:sp>
        <p:nvSpPr>
          <p:cNvPr id="25" name="TextBox 21"/>
          <p:cNvSpPr txBox="1">
            <a:spLocks noChangeArrowheads="1"/>
          </p:cNvSpPr>
          <p:nvPr/>
        </p:nvSpPr>
        <p:spPr bwMode="auto">
          <a:xfrm>
            <a:off x="3124200" y="2971800"/>
            <a:ext cx="1295400" cy="523220"/>
          </a:xfrm>
          <a:prstGeom prst="rect">
            <a:avLst/>
          </a:prstGeom>
          <a:noFill/>
          <a:ln w="9525">
            <a:noFill/>
            <a:miter lim="800000"/>
            <a:headEnd/>
            <a:tailEnd/>
          </a:ln>
        </p:spPr>
        <p:txBody>
          <a:bodyPr wrap="square">
            <a:spAutoFit/>
          </a:bodyPr>
          <a:lstStyle/>
          <a:p>
            <a:pPr algn="ctr"/>
            <a:r>
              <a:rPr lang="en-US" sz="1400" dirty="0"/>
              <a:t>Scale Band 6</a:t>
            </a:r>
          </a:p>
        </p:txBody>
      </p:sp>
      <p:sp>
        <p:nvSpPr>
          <p:cNvPr id="26" name="TextBox 17"/>
          <p:cNvSpPr txBox="1">
            <a:spLocks noChangeArrowheads="1"/>
          </p:cNvSpPr>
          <p:nvPr/>
        </p:nvSpPr>
        <p:spPr bwMode="auto">
          <a:xfrm>
            <a:off x="4343400" y="2971801"/>
            <a:ext cx="1247775" cy="523220"/>
          </a:xfrm>
          <a:prstGeom prst="rect">
            <a:avLst/>
          </a:prstGeom>
          <a:noFill/>
          <a:ln w="9525">
            <a:noFill/>
            <a:miter lim="800000"/>
            <a:headEnd/>
            <a:tailEnd/>
          </a:ln>
        </p:spPr>
        <p:txBody>
          <a:bodyPr wrap="square">
            <a:spAutoFit/>
          </a:bodyPr>
          <a:lstStyle/>
          <a:p>
            <a:pPr algn="ctr"/>
            <a:r>
              <a:rPr lang="en-US" sz="1400" dirty="0"/>
              <a:t>Scale Band 7</a:t>
            </a:r>
          </a:p>
        </p:txBody>
      </p:sp>
      <p:pic>
        <p:nvPicPr>
          <p:cNvPr id="27" name="Picture 11" descr="Band8.jpg"/>
          <p:cNvPicPr>
            <a:picLocks noChangeAspect="1"/>
          </p:cNvPicPr>
          <p:nvPr/>
        </p:nvPicPr>
        <p:blipFill>
          <a:blip r:embed="rId11" cstate="print"/>
          <a:srcRect/>
          <a:stretch>
            <a:fillRect/>
          </a:stretch>
        </p:blipFill>
        <p:spPr bwMode="auto">
          <a:xfrm>
            <a:off x="5543550" y="1885950"/>
            <a:ext cx="1079500" cy="1079500"/>
          </a:xfrm>
          <a:prstGeom prst="rect">
            <a:avLst/>
          </a:prstGeom>
          <a:noFill/>
          <a:ln w="9525">
            <a:noFill/>
            <a:miter lim="800000"/>
            <a:headEnd/>
            <a:tailEnd/>
          </a:ln>
        </p:spPr>
      </p:pic>
      <p:pic>
        <p:nvPicPr>
          <p:cNvPr id="28" name="Picture 4" descr="c2.jpg"/>
          <p:cNvPicPr>
            <a:picLocks noChangeAspect="1"/>
          </p:cNvPicPr>
          <p:nvPr/>
        </p:nvPicPr>
        <p:blipFill>
          <a:blip r:embed="rId12" cstate="print"/>
          <a:srcRect/>
          <a:stretch>
            <a:fillRect/>
          </a:stretch>
        </p:blipFill>
        <p:spPr bwMode="auto">
          <a:xfrm>
            <a:off x="6705600" y="914400"/>
            <a:ext cx="2209802" cy="1657351"/>
          </a:xfrm>
          <a:prstGeom prst="rect">
            <a:avLst/>
          </a:prstGeom>
          <a:noFill/>
          <a:ln w="9525">
            <a:noFill/>
            <a:miter lim="800000"/>
            <a:headEnd/>
            <a:tailEnd/>
          </a:ln>
        </p:spPr>
      </p:pic>
      <p:pic>
        <p:nvPicPr>
          <p:cNvPr id="36" name="Picture 7" descr="E:\Research\REZA\Presentations\IPM_2009_feb\Hajian\s2\size1\p1\Band5.jpg"/>
          <p:cNvPicPr>
            <a:picLocks noChangeAspect="1" noChangeArrowheads="1"/>
          </p:cNvPicPr>
          <p:nvPr/>
        </p:nvPicPr>
        <p:blipFill>
          <a:blip r:embed="rId13" cstate="print"/>
          <a:srcRect/>
          <a:stretch>
            <a:fillRect/>
          </a:stretch>
        </p:blipFill>
        <p:spPr bwMode="auto">
          <a:xfrm>
            <a:off x="1981200" y="5073650"/>
            <a:ext cx="1079500" cy="1079500"/>
          </a:xfrm>
          <a:prstGeom prst="rect">
            <a:avLst/>
          </a:prstGeom>
          <a:noFill/>
          <a:ln w="9525">
            <a:noFill/>
            <a:miter lim="800000"/>
            <a:headEnd/>
            <a:tailEnd/>
          </a:ln>
        </p:spPr>
      </p:pic>
      <p:pic>
        <p:nvPicPr>
          <p:cNvPr id="37" name="Picture 8" descr="E:\Research\REZA\Presentations\IPM_2009_feb\Hajian\s2\size1\p1\Band6.jpg"/>
          <p:cNvPicPr>
            <a:picLocks noChangeAspect="1" noChangeArrowheads="1"/>
          </p:cNvPicPr>
          <p:nvPr/>
        </p:nvPicPr>
        <p:blipFill>
          <a:blip r:embed="rId14" cstate="print"/>
          <a:srcRect/>
          <a:stretch>
            <a:fillRect/>
          </a:stretch>
        </p:blipFill>
        <p:spPr bwMode="auto">
          <a:xfrm>
            <a:off x="3124200" y="5067300"/>
            <a:ext cx="1079500" cy="1079500"/>
          </a:xfrm>
          <a:prstGeom prst="rect">
            <a:avLst/>
          </a:prstGeom>
          <a:noFill/>
          <a:ln w="9525">
            <a:noFill/>
            <a:miter lim="800000"/>
            <a:headEnd/>
            <a:tailEnd/>
          </a:ln>
        </p:spPr>
      </p:pic>
      <p:pic>
        <p:nvPicPr>
          <p:cNvPr id="38" name="Picture 9" descr="E:\Research\REZA\Presentations\IPM_2009_feb\Hajian\s2\size1\p1\Band7.jpg"/>
          <p:cNvPicPr>
            <a:picLocks noChangeAspect="1" noChangeArrowheads="1"/>
          </p:cNvPicPr>
          <p:nvPr/>
        </p:nvPicPr>
        <p:blipFill>
          <a:blip r:embed="rId15" cstate="print"/>
          <a:srcRect/>
          <a:stretch>
            <a:fillRect/>
          </a:stretch>
        </p:blipFill>
        <p:spPr bwMode="auto">
          <a:xfrm>
            <a:off x="4267200" y="5081587"/>
            <a:ext cx="1079500" cy="1079500"/>
          </a:xfrm>
          <a:prstGeom prst="rect">
            <a:avLst/>
          </a:prstGeom>
          <a:noFill/>
          <a:ln w="9525">
            <a:noFill/>
            <a:miter lim="800000"/>
            <a:headEnd/>
            <a:tailEnd/>
          </a:ln>
        </p:spPr>
      </p:pic>
      <p:pic>
        <p:nvPicPr>
          <p:cNvPr id="39" name="Picture 10" descr="E:\Research\REZA\Presentations\IPM_2009_feb\Hajian\s2\size1\p1\Band1.jpg"/>
          <p:cNvPicPr>
            <a:picLocks noChangeAspect="1" noChangeArrowheads="1"/>
          </p:cNvPicPr>
          <p:nvPr/>
        </p:nvPicPr>
        <p:blipFill>
          <a:blip r:embed="rId16" cstate="print"/>
          <a:srcRect/>
          <a:stretch>
            <a:fillRect/>
          </a:stretch>
        </p:blipFill>
        <p:spPr bwMode="auto">
          <a:xfrm>
            <a:off x="1989137" y="3581400"/>
            <a:ext cx="1079500" cy="1079500"/>
          </a:xfrm>
          <a:prstGeom prst="rect">
            <a:avLst/>
          </a:prstGeom>
          <a:noFill/>
          <a:ln w="9525">
            <a:noFill/>
            <a:miter lim="800000"/>
            <a:headEnd/>
            <a:tailEnd/>
          </a:ln>
        </p:spPr>
      </p:pic>
      <p:pic>
        <p:nvPicPr>
          <p:cNvPr id="40" name="Picture 11" descr="E:\Research\REZA\Presentations\IPM_2009_feb\Hajian\s2\size1\p1\Band2.jpg"/>
          <p:cNvPicPr>
            <a:picLocks noChangeAspect="1" noChangeArrowheads="1"/>
          </p:cNvPicPr>
          <p:nvPr/>
        </p:nvPicPr>
        <p:blipFill>
          <a:blip r:embed="rId17" cstate="print"/>
          <a:srcRect/>
          <a:stretch>
            <a:fillRect/>
          </a:stretch>
        </p:blipFill>
        <p:spPr bwMode="auto">
          <a:xfrm>
            <a:off x="3124200" y="3581400"/>
            <a:ext cx="1079500" cy="1079500"/>
          </a:xfrm>
          <a:prstGeom prst="rect">
            <a:avLst/>
          </a:prstGeom>
          <a:noFill/>
          <a:ln w="9525">
            <a:noFill/>
            <a:miter lim="800000"/>
            <a:headEnd/>
            <a:tailEnd/>
          </a:ln>
        </p:spPr>
      </p:pic>
      <p:pic>
        <p:nvPicPr>
          <p:cNvPr id="41" name="Picture 12" descr="E:\Research\REZA\Presentations\IPM_2009_feb\Hajian\s2\size1\p1\Band3.jpg"/>
          <p:cNvPicPr>
            <a:picLocks noChangeAspect="1" noChangeArrowheads="1"/>
          </p:cNvPicPr>
          <p:nvPr/>
        </p:nvPicPr>
        <p:blipFill>
          <a:blip r:embed="rId18" cstate="print"/>
          <a:srcRect/>
          <a:stretch>
            <a:fillRect/>
          </a:stretch>
        </p:blipFill>
        <p:spPr bwMode="auto">
          <a:xfrm>
            <a:off x="4267200" y="3581400"/>
            <a:ext cx="1079500" cy="1079500"/>
          </a:xfrm>
          <a:prstGeom prst="rect">
            <a:avLst/>
          </a:prstGeom>
          <a:noFill/>
          <a:ln w="9525">
            <a:noFill/>
            <a:miter lim="800000"/>
            <a:headEnd/>
            <a:tailEnd/>
          </a:ln>
        </p:spPr>
      </p:pic>
      <p:pic>
        <p:nvPicPr>
          <p:cNvPr id="42" name="Picture 13" descr="E:\Research\REZA\Presentations\IPM_2009_feb\Hajian\s2\size1\p1\Band4.jpg"/>
          <p:cNvPicPr>
            <a:picLocks noChangeAspect="1" noChangeArrowheads="1"/>
          </p:cNvPicPr>
          <p:nvPr/>
        </p:nvPicPr>
        <p:blipFill>
          <a:blip r:embed="rId19" cstate="print"/>
          <a:srcRect/>
          <a:stretch>
            <a:fillRect/>
          </a:stretch>
        </p:blipFill>
        <p:spPr bwMode="auto">
          <a:xfrm>
            <a:off x="5410200" y="3581400"/>
            <a:ext cx="1079500" cy="1079500"/>
          </a:xfrm>
          <a:prstGeom prst="rect">
            <a:avLst/>
          </a:prstGeom>
          <a:noFill/>
          <a:ln w="9525">
            <a:noFill/>
            <a:miter lim="800000"/>
            <a:headEnd/>
            <a:tailEnd/>
          </a:ln>
        </p:spPr>
      </p:pic>
      <p:pic>
        <p:nvPicPr>
          <p:cNvPr id="43" name="Picture 14" descr="E:\Research\REZA\Presentations\IPM_2009_feb\Hajian\s2\size1\p1\Band8.jpg"/>
          <p:cNvPicPr>
            <a:picLocks noChangeAspect="1" noChangeArrowheads="1"/>
          </p:cNvPicPr>
          <p:nvPr/>
        </p:nvPicPr>
        <p:blipFill>
          <a:blip r:embed="rId20" cstate="print"/>
          <a:srcRect/>
          <a:stretch>
            <a:fillRect/>
          </a:stretch>
        </p:blipFill>
        <p:spPr bwMode="auto">
          <a:xfrm>
            <a:off x="5418137" y="5081587"/>
            <a:ext cx="1079500" cy="1079500"/>
          </a:xfrm>
          <a:prstGeom prst="rect">
            <a:avLst/>
          </a:prstGeom>
          <a:noFill/>
          <a:ln w="9525">
            <a:noFill/>
            <a:miter lim="800000"/>
            <a:headEnd/>
            <a:tailEnd/>
          </a:ln>
        </p:spPr>
      </p:pic>
      <p:pic>
        <p:nvPicPr>
          <p:cNvPr id="45" name="Picture 2" descr="E:\Research\REZA\Presentations\IPM_2009_feb\Hajian\c2.jpg"/>
          <p:cNvPicPr>
            <a:picLocks noGrp="1" noChangeAspect="1" noChangeArrowheads="1"/>
          </p:cNvPicPr>
          <p:nvPr>
            <p:ph sz="quarter" idx="4"/>
          </p:nvPr>
        </p:nvPicPr>
        <p:blipFill>
          <a:blip r:embed="rId21" cstate="print"/>
          <a:srcRect/>
          <a:stretch>
            <a:fillRect/>
          </a:stretch>
        </p:blipFill>
        <p:spPr bwMode="auto">
          <a:xfrm>
            <a:off x="6629400" y="4038600"/>
            <a:ext cx="2296583" cy="1722437"/>
          </a:xfrm>
          <a:prstGeom prst="rect">
            <a:avLst/>
          </a:prstGeom>
          <a:noFill/>
          <a:ln w="9525">
            <a:noFill/>
            <a:miter lim="800000"/>
            <a:headEnd/>
            <a:tailEnd/>
          </a:ln>
        </p:spPr>
      </p:pic>
      <p:sp>
        <p:nvSpPr>
          <p:cNvPr id="47" name="TextBox 16"/>
          <p:cNvSpPr txBox="1">
            <a:spLocks noChangeArrowheads="1"/>
          </p:cNvSpPr>
          <p:nvPr/>
        </p:nvSpPr>
        <p:spPr bwMode="auto">
          <a:xfrm>
            <a:off x="1905000" y="1447800"/>
            <a:ext cx="1295400" cy="523220"/>
          </a:xfrm>
          <a:prstGeom prst="rect">
            <a:avLst/>
          </a:prstGeom>
          <a:noFill/>
          <a:ln w="9525">
            <a:noFill/>
            <a:miter lim="800000"/>
            <a:headEnd/>
            <a:tailEnd/>
          </a:ln>
        </p:spPr>
        <p:txBody>
          <a:bodyPr wrap="square">
            <a:spAutoFit/>
          </a:bodyPr>
          <a:lstStyle/>
          <a:p>
            <a:pPr algn="ctr"/>
            <a:r>
              <a:rPr lang="en-US" sz="1400" dirty="0"/>
              <a:t>Scale Band </a:t>
            </a:r>
            <a:r>
              <a:rPr lang="en-US" sz="1400" dirty="0" smtClean="0"/>
              <a:t>1</a:t>
            </a:r>
            <a:endParaRPr lang="en-US" sz="1400" dirty="0"/>
          </a:p>
        </p:txBody>
      </p:sp>
      <p:sp>
        <p:nvSpPr>
          <p:cNvPr id="48" name="TextBox 16"/>
          <p:cNvSpPr txBox="1">
            <a:spLocks noChangeArrowheads="1"/>
          </p:cNvSpPr>
          <p:nvPr/>
        </p:nvSpPr>
        <p:spPr bwMode="auto">
          <a:xfrm>
            <a:off x="1981200" y="2971800"/>
            <a:ext cx="1219200" cy="523220"/>
          </a:xfrm>
          <a:prstGeom prst="rect">
            <a:avLst/>
          </a:prstGeom>
          <a:noFill/>
          <a:ln w="9525">
            <a:noFill/>
            <a:miter lim="800000"/>
            <a:headEnd/>
            <a:tailEnd/>
          </a:ln>
        </p:spPr>
        <p:txBody>
          <a:bodyPr wrap="square">
            <a:spAutoFit/>
          </a:bodyPr>
          <a:lstStyle/>
          <a:p>
            <a:pPr algn="ctr"/>
            <a:r>
              <a:rPr lang="en-US" sz="1400" dirty="0"/>
              <a:t>Scale Band </a:t>
            </a:r>
            <a:r>
              <a:rPr lang="en-US" sz="1400" dirty="0" smtClean="0"/>
              <a:t>5</a:t>
            </a:r>
            <a:endParaRPr lang="en-US" sz="1400" dirty="0"/>
          </a:p>
        </p:txBody>
      </p:sp>
      <p:sp>
        <p:nvSpPr>
          <p:cNvPr id="49" name="TextBox 16"/>
          <p:cNvSpPr txBox="1">
            <a:spLocks noChangeArrowheads="1"/>
          </p:cNvSpPr>
          <p:nvPr/>
        </p:nvSpPr>
        <p:spPr bwMode="auto">
          <a:xfrm>
            <a:off x="3048000" y="4572000"/>
            <a:ext cx="1257300" cy="523220"/>
          </a:xfrm>
          <a:prstGeom prst="rect">
            <a:avLst/>
          </a:prstGeom>
          <a:noFill/>
          <a:ln w="9525">
            <a:noFill/>
            <a:miter lim="800000"/>
            <a:headEnd/>
            <a:tailEnd/>
          </a:ln>
        </p:spPr>
        <p:txBody>
          <a:bodyPr wrap="square">
            <a:spAutoFit/>
          </a:bodyPr>
          <a:lstStyle/>
          <a:p>
            <a:pPr algn="ctr"/>
            <a:r>
              <a:rPr lang="en-US" sz="1400" dirty="0"/>
              <a:t>Scale Band 2</a:t>
            </a:r>
          </a:p>
        </p:txBody>
      </p:sp>
      <p:sp>
        <p:nvSpPr>
          <p:cNvPr id="50" name="TextBox 17"/>
          <p:cNvSpPr txBox="1">
            <a:spLocks noChangeArrowheads="1"/>
          </p:cNvSpPr>
          <p:nvPr/>
        </p:nvSpPr>
        <p:spPr bwMode="auto">
          <a:xfrm>
            <a:off x="4191000" y="4572000"/>
            <a:ext cx="1219200" cy="523220"/>
          </a:xfrm>
          <a:prstGeom prst="rect">
            <a:avLst/>
          </a:prstGeom>
          <a:noFill/>
          <a:ln w="9525">
            <a:noFill/>
            <a:miter lim="800000"/>
            <a:headEnd/>
            <a:tailEnd/>
          </a:ln>
        </p:spPr>
        <p:txBody>
          <a:bodyPr wrap="square">
            <a:spAutoFit/>
          </a:bodyPr>
          <a:lstStyle/>
          <a:p>
            <a:pPr algn="ctr"/>
            <a:r>
              <a:rPr lang="en-US" sz="1400" dirty="0"/>
              <a:t>Scale Band 3</a:t>
            </a:r>
          </a:p>
        </p:txBody>
      </p:sp>
      <p:sp>
        <p:nvSpPr>
          <p:cNvPr id="51" name="TextBox 18"/>
          <p:cNvSpPr txBox="1">
            <a:spLocks noChangeArrowheads="1"/>
          </p:cNvSpPr>
          <p:nvPr/>
        </p:nvSpPr>
        <p:spPr bwMode="auto">
          <a:xfrm>
            <a:off x="5410200" y="4572000"/>
            <a:ext cx="1204912" cy="523220"/>
          </a:xfrm>
          <a:prstGeom prst="rect">
            <a:avLst/>
          </a:prstGeom>
          <a:noFill/>
          <a:ln w="9525">
            <a:noFill/>
            <a:miter lim="800000"/>
            <a:headEnd/>
            <a:tailEnd/>
          </a:ln>
        </p:spPr>
        <p:txBody>
          <a:bodyPr wrap="square">
            <a:spAutoFit/>
          </a:bodyPr>
          <a:lstStyle/>
          <a:p>
            <a:pPr algn="ctr"/>
            <a:r>
              <a:rPr lang="en-US" sz="1400" dirty="0"/>
              <a:t>Scale Band 4</a:t>
            </a:r>
          </a:p>
        </p:txBody>
      </p:sp>
      <p:sp>
        <p:nvSpPr>
          <p:cNvPr id="52" name="TextBox 19"/>
          <p:cNvSpPr txBox="1">
            <a:spLocks noChangeArrowheads="1"/>
          </p:cNvSpPr>
          <p:nvPr/>
        </p:nvSpPr>
        <p:spPr bwMode="auto">
          <a:xfrm>
            <a:off x="5410200" y="6096000"/>
            <a:ext cx="1176337" cy="523220"/>
          </a:xfrm>
          <a:prstGeom prst="rect">
            <a:avLst/>
          </a:prstGeom>
          <a:noFill/>
          <a:ln w="9525">
            <a:noFill/>
            <a:miter lim="800000"/>
            <a:headEnd/>
            <a:tailEnd/>
          </a:ln>
        </p:spPr>
        <p:txBody>
          <a:bodyPr wrap="square">
            <a:spAutoFit/>
          </a:bodyPr>
          <a:lstStyle/>
          <a:p>
            <a:pPr algn="ctr"/>
            <a:r>
              <a:rPr lang="en-US" sz="1400" dirty="0"/>
              <a:t>Scale Band 8</a:t>
            </a:r>
          </a:p>
        </p:txBody>
      </p:sp>
      <p:sp>
        <p:nvSpPr>
          <p:cNvPr id="53" name="TextBox 21"/>
          <p:cNvSpPr txBox="1">
            <a:spLocks noChangeArrowheads="1"/>
          </p:cNvSpPr>
          <p:nvPr/>
        </p:nvSpPr>
        <p:spPr bwMode="auto">
          <a:xfrm>
            <a:off x="3048000" y="6096000"/>
            <a:ext cx="1295400" cy="523220"/>
          </a:xfrm>
          <a:prstGeom prst="rect">
            <a:avLst/>
          </a:prstGeom>
          <a:noFill/>
          <a:ln w="9525">
            <a:noFill/>
            <a:miter lim="800000"/>
            <a:headEnd/>
            <a:tailEnd/>
          </a:ln>
        </p:spPr>
        <p:txBody>
          <a:bodyPr wrap="square">
            <a:spAutoFit/>
          </a:bodyPr>
          <a:lstStyle/>
          <a:p>
            <a:pPr algn="ctr"/>
            <a:r>
              <a:rPr lang="en-US" sz="1400" dirty="0"/>
              <a:t>Scale Band 6</a:t>
            </a:r>
          </a:p>
        </p:txBody>
      </p:sp>
      <p:sp>
        <p:nvSpPr>
          <p:cNvPr id="54" name="TextBox 17"/>
          <p:cNvSpPr txBox="1">
            <a:spLocks noChangeArrowheads="1"/>
          </p:cNvSpPr>
          <p:nvPr/>
        </p:nvSpPr>
        <p:spPr bwMode="auto">
          <a:xfrm>
            <a:off x="4267200" y="6096001"/>
            <a:ext cx="1247775" cy="523220"/>
          </a:xfrm>
          <a:prstGeom prst="rect">
            <a:avLst/>
          </a:prstGeom>
          <a:noFill/>
          <a:ln w="9525">
            <a:noFill/>
            <a:miter lim="800000"/>
            <a:headEnd/>
            <a:tailEnd/>
          </a:ln>
        </p:spPr>
        <p:txBody>
          <a:bodyPr wrap="square">
            <a:spAutoFit/>
          </a:bodyPr>
          <a:lstStyle/>
          <a:p>
            <a:pPr algn="ctr"/>
            <a:r>
              <a:rPr lang="en-US" sz="1400" dirty="0"/>
              <a:t>Scale Band 7</a:t>
            </a:r>
          </a:p>
        </p:txBody>
      </p:sp>
      <p:sp>
        <p:nvSpPr>
          <p:cNvPr id="55" name="TextBox 16"/>
          <p:cNvSpPr txBox="1">
            <a:spLocks noChangeArrowheads="1"/>
          </p:cNvSpPr>
          <p:nvPr/>
        </p:nvSpPr>
        <p:spPr bwMode="auto">
          <a:xfrm>
            <a:off x="1828800" y="4572000"/>
            <a:ext cx="1295400" cy="523220"/>
          </a:xfrm>
          <a:prstGeom prst="rect">
            <a:avLst/>
          </a:prstGeom>
          <a:noFill/>
          <a:ln w="9525">
            <a:noFill/>
            <a:miter lim="800000"/>
            <a:headEnd/>
            <a:tailEnd/>
          </a:ln>
        </p:spPr>
        <p:txBody>
          <a:bodyPr wrap="square">
            <a:spAutoFit/>
          </a:bodyPr>
          <a:lstStyle/>
          <a:p>
            <a:pPr algn="ctr"/>
            <a:r>
              <a:rPr lang="en-US" sz="1400" dirty="0"/>
              <a:t>Scale Band </a:t>
            </a:r>
            <a:r>
              <a:rPr lang="en-US" sz="1400" dirty="0" smtClean="0"/>
              <a:t>1</a:t>
            </a:r>
            <a:endParaRPr lang="en-US" sz="1400" dirty="0"/>
          </a:p>
        </p:txBody>
      </p:sp>
      <p:sp>
        <p:nvSpPr>
          <p:cNvPr id="56" name="TextBox 16"/>
          <p:cNvSpPr txBox="1">
            <a:spLocks noChangeArrowheads="1"/>
          </p:cNvSpPr>
          <p:nvPr/>
        </p:nvSpPr>
        <p:spPr bwMode="auto">
          <a:xfrm>
            <a:off x="1905000" y="6096000"/>
            <a:ext cx="1219200" cy="523220"/>
          </a:xfrm>
          <a:prstGeom prst="rect">
            <a:avLst/>
          </a:prstGeom>
          <a:noFill/>
          <a:ln w="9525">
            <a:noFill/>
            <a:miter lim="800000"/>
            <a:headEnd/>
            <a:tailEnd/>
          </a:ln>
        </p:spPr>
        <p:txBody>
          <a:bodyPr wrap="square">
            <a:spAutoFit/>
          </a:bodyPr>
          <a:lstStyle/>
          <a:p>
            <a:pPr algn="ctr"/>
            <a:r>
              <a:rPr lang="en-US" sz="1400" dirty="0"/>
              <a:t>Scale Band </a:t>
            </a:r>
            <a:r>
              <a:rPr lang="en-US" sz="1400" dirty="0" smtClean="0"/>
              <a:t>5</a:t>
            </a:r>
            <a:endParaRPr lang="en-US" sz="1400" dirty="0"/>
          </a:p>
        </p:txBody>
      </p:sp>
    </p:spTree>
  </p:cSld>
  <p:clrMapOvr>
    <a:masterClrMapping/>
  </p:clrMapOvr>
  <p:transition>
    <p:cover dir="u"/>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مدل گوسی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20000"/>
          </a:bodyPr>
          <a:lstStyle/>
          <a:p>
            <a:pPr algn="just" rtl="1"/>
            <a:r>
              <a:rPr lang="fa-IR" dirty="0" smtClean="0">
                <a:latin typeface="Times New Roman" pitchFamily="18" charset="0"/>
                <a:cs typeface="Times New Roman" pitchFamily="18" charset="0"/>
              </a:rPr>
              <a:t>اساس: شباهت شدت روشنایی پیکسلهای مجاور</a:t>
            </a:r>
          </a:p>
          <a:p>
            <a:pPr algn="just" rtl="1"/>
            <a:r>
              <a:rPr lang="fa-IR" dirty="0" smtClean="0">
                <a:latin typeface="Times New Roman" pitchFamily="18" charset="0"/>
                <a:cs typeface="Times New Roman" pitchFamily="18" charset="0"/>
              </a:rPr>
              <a:t>هدف: انتخاب توزیعی با بیشترین آنتروپی با حفظ محدودیت کواریانس = گوسی چندمتغیره</a:t>
            </a:r>
          </a:p>
          <a:p>
            <a:pPr algn="just" rtl="1"/>
            <a:r>
              <a:rPr lang="fa-IR" dirty="0" smtClean="0">
                <a:latin typeface="Times New Roman" pitchFamily="18" charset="0"/>
                <a:cs typeface="Times New Roman" pitchFamily="18" charset="0"/>
              </a:rPr>
              <a:t>توزیعهای گوسی در مختصرترین حالت خود با یک دوران به دستگاه مختصاتی بیان می شوند که ماتریس کواریانس آنها قطری باشد</a:t>
            </a:r>
          </a:p>
          <a:p>
            <a:pPr lvl="1" algn="just" rtl="1"/>
            <a:r>
              <a:rPr lang="fa-IR" dirty="0" smtClean="0">
                <a:latin typeface="Times New Roman" pitchFamily="18" charset="0"/>
                <a:cs typeface="Times New Roman" pitchFamily="18" charset="0"/>
              </a:rPr>
              <a:t>تبدیل فوریه برای قطری سازی</a:t>
            </a:r>
            <a:endParaRPr lang="en-US"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معایب</a:t>
            </a:r>
          </a:p>
          <a:p>
            <a:pPr lvl="1" algn="just" rtl="1"/>
            <a:r>
              <a:rPr lang="fa-IR" dirty="0" smtClean="0">
                <a:latin typeface="Times New Roman" pitchFamily="18" charset="0"/>
                <a:cs typeface="Times New Roman" pitchFamily="18" charset="0"/>
              </a:rPr>
              <a:t>مدل بزرگی ضرایب فوریه را قویاً محدود می کند ولی هیچ محدودیتی روی فاز آنها قرار نمی دهد</a:t>
            </a:r>
          </a:p>
          <a:p>
            <a:pPr lvl="1" algn="just" rtl="1"/>
            <a:r>
              <a:rPr lang="fa-IR" dirty="0" smtClean="0">
                <a:latin typeface="Times New Roman" pitchFamily="18" charset="0"/>
                <a:cs typeface="Times New Roman" pitchFamily="18" charset="0"/>
              </a:rPr>
              <a:t>محدودیت کواریانس برای اخذ ساختار غنی تری از ویژگیهایی که در اکثر تصاویر طبیعی یافت می شوند ناکافی هستند</a:t>
            </a:r>
          </a:p>
          <a:p>
            <a:pPr lvl="1"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127</a:t>
            </a:fld>
            <a:endParaRPr lang="en-US" sz="1600" b="1" i="1" dirty="0"/>
          </a:p>
        </p:txBody>
      </p:sp>
    </p:spTree>
  </p:cSld>
  <p:clrMapOvr>
    <a:masterClrMapping/>
  </p:clrMapOvr>
  <p:transition>
    <p:cover dir="u"/>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فوریه/گوسی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128</a:t>
            </a:fld>
            <a:endParaRPr lang="en-US" sz="1600" b="1" i="1" dirty="0"/>
          </a:p>
        </p:txBody>
      </p:sp>
      <p:sp>
        <p:nvSpPr>
          <p:cNvPr id="12" name="Picture Placeholder 11"/>
          <p:cNvSpPr>
            <a:spLocks noGrp="1"/>
          </p:cNvSpPr>
          <p:nvPr>
            <p:ph type="pic" idx="1"/>
          </p:nvPr>
        </p:nvSpPr>
        <p:spPr/>
      </p:sp>
      <p:pic>
        <p:nvPicPr>
          <p:cNvPr id="5122" name="Picture 2"/>
          <p:cNvPicPr>
            <a:picLocks noChangeAspect="1" noChangeArrowheads="1"/>
          </p:cNvPicPr>
          <p:nvPr/>
        </p:nvPicPr>
        <p:blipFill>
          <a:blip r:embed="rId3" cstate="print"/>
          <a:srcRect/>
          <a:stretch>
            <a:fillRect/>
          </a:stretch>
        </p:blipFill>
        <p:spPr bwMode="auto">
          <a:xfrm>
            <a:off x="1143000" y="0"/>
            <a:ext cx="8001000" cy="68580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مدل تحلیل مولفه های اصلی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اساس: ضریب همبستگی</a:t>
            </a:r>
          </a:p>
          <a:p>
            <a:pPr algn="just" rtl="1"/>
            <a:r>
              <a:rPr lang="fa-IR" dirty="0" smtClean="0">
                <a:latin typeface="Times New Roman" pitchFamily="18" charset="0"/>
                <a:cs typeface="Times New Roman" pitchFamily="18" charset="0"/>
              </a:rPr>
              <a:t>هدف: یافتن نگاشتی از داده های موجود به داده هایی است که ضریب همسبتگی بین آنها صفر باشد</a:t>
            </a:r>
          </a:p>
          <a:p>
            <a:pPr algn="just" rtl="1"/>
            <a:r>
              <a:rPr lang="fa-IR" dirty="0" smtClean="0">
                <a:latin typeface="Times New Roman" pitchFamily="18" charset="0"/>
                <a:cs typeface="Times New Roman" pitchFamily="18" charset="0"/>
              </a:rPr>
              <a:t>معایب</a:t>
            </a:r>
          </a:p>
          <a:p>
            <a:pPr lvl="1" algn="just" rtl="1"/>
            <a:r>
              <a:rPr lang="fa-IR" dirty="0" smtClean="0">
                <a:latin typeface="Times New Roman" pitchFamily="18" charset="0"/>
                <a:cs typeface="Times New Roman" pitchFamily="18" charset="0"/>
              </a:rPr>
              <a:t>مؤلفه های بدست آمده باید بر هم عمود باشند</a:t>
            </a:r>
          </a:p>
          <a:p>
            <a:pPr marL="731520" lvl="2" indent="-384048" algn="just" rtl="1">
              <a:buSzPct val="80000"/>
              <a:buFont typeface="Wingdings 2"/>
              <a:buChar char=""/>
            </a:pPr>
            <a:r>
              <a:rPr lang="fa-IR" dirty="0" smtClean="0">
                <a:latin typeface="Times New Roman" pitchFamily="18" charset="0"/>
                <a:cs typeface="Times New Roman" pitchFamily="18" charset="0"/>
              </a:rPr>
              <a:t>تنها به ناهمبسته سازی داده های ورودی می پردازد و به وابستگی های مراتب بالاتر(لبه، شکل، انحنا) کاری ندارد</a:t>
            </a:r>
          </a:p>
          <a:p>
            <a:pPr lvl="1" algn="just" rtl="1"/>
            <a:endParaRPr lang="fa-IR" dirty="0" smtClean="0">
              <a:latin typeface="Times New Roman" pitchFamily="18" charset="0"/>
              <a:cs typeface="Times New Roman" pitchFamily="18" charset="0"/>
            </a:endParaRPr>
          </a:p>
          <a:p>
            <a:pPr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129</a:t>
            </a:fld>
            <a:endParaRPr lang="en-US" sz="1600" b="1" i="1" dirty="0"/>
          </a:p>
        </p:txBody>
      </p:sp>
    </p:spTree>
  </p:cSld>
  <p:clrMapOvr>
    <a:masterClrMapping/>
  </p:clrMapOvr>
  <p:transition>
    <p:cover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ناحیه </a:t>
            </a:r>
            <a:r>
              <a:rPr lang="en-US" sz="6000" b="1" dirty="0" smtClean="0">
                <a:latin typeface="Times New Roman" pitchFamily="18" charset="0"/>
                <a:cs typeface="Times New Roman" pitchFamily="18" charset="0"/>
              </a:rPr>
              <a:t>V4</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خصوصیات نسبتاً پیچیده از تصاویر</a:t>
            </a:r>
          </a:p>
          <a:p>
            <a:pPr algn="just" rtl="1"/>
            <a:r>
              <a:rPr lang="fa-IR" dirty="0" smtClean="0">
                <a:latin typeface="Times New Roman" pitchFamily="18" charset="0"/>
                <a:cs typeface="Times New Roman" pitchFamily="18" charset="0"/>
              </a:rPr>
              <a:t>پاسخ هدفمند به محرکها با زاویه پیچیده</a:t>
            </a:r>
          </a:p>
          <a:p>
            <a:pPr lvl="1" algn="just" rtl="1"/>
            <a:r>
              <a:rPr lang="fa-IR" dirty="0" smtClean="0">
                <a:latin typeface="Times New Roman" pitchFamily="18" charset="0"/>
                <a:cs typeface="Times New Roman" pitchFamily="18" charset="0"/>
              </a:rPr>
              <a:t>ابعاد انحنای کانتور</a:t>
            </a:r>
          </a:p>
          <a:p>
            <a:pPr lvl="1" algn="just" rtl="1"/>
            <a:r>
              <a:rPr lang="fa-IR" dirty="0" smtClean="0">
                <a:latin typeface="Times New Roman" pitchFamily="18" charset="0"/>
                <a:cs typeface="Times New Roman" pitchFamily="18" charset="0"/>
              </a:rPr>
              <a:t>زاویه انحنای کانتور نسبت به مرکز شکل</a:t>
            </a:r>
          </a:p>
          <a:p>
            <a:pPr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13</a:t>
            </a:fld>
            <a:endParaRPr lang="en-US" sz="1600" b="1" i="1" dirty="0"/>
          </a:p>
        </p:txBody>
      </p:sp>
    </p:spTree>
  </p:cSld>
  <p:clrMapOvr>
    <a:masterClrMapping/>
  </p:clrMapOvr>
  <p:transition>
    <p:cover dir="u"/>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مثال تحلیل مولفه های اصلی</a:t>
            </a:r>
            <a:endParaRPr lang="en-US" sz="60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130</a:t>
            </a:fld>
            <a:endParaRPr lang="en-US" sz="1600" b="1" i="1" dirty="0"/>
          </a:p>
        </p:txBody>
      </p:sp>
      <p:pic>
        <p:nvPicPr>
          <p:cNvPr id="7" name="Picture 5"/>
          <p:cNvPicPr>
            <a:picLocks noChangeAspect="1" noChangeArrowheads="1"/>
          </p:cNvPicPr>
          <p:nvPr/>
        </p:nvPicPr>
        <p:blipFill>
          <a:blip r:embed="rId3" cstate="print"/>
          <a:srcRect/>
          <a:stretch>
            <a:fillRect/>
          </a:stretch>
        </p:blipFill>
        <p:spPr bwMode="auto">
          <a:xfrm>
            <a:off x="1524000" y="0"/>
            <a:ext cx="6858000" cy="6842658"/>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5200" b="1" dirty="0" smtClean="0">
                <a:latin typeface="Times New Roman" pitchFamily="18" charset="0"/>
                <a:cs typeface="Times New Roman" pitchFamily="18" charset="0"/>
              </a:rPr>
              <a:t>رفتارهای غیرگوسی</a:t>
            </a:r>
            <a:endParaRPr lang="en-US" sz="52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131</a:t>
            </a:fld>
            <a:endParaRPr lang="en-US" sz="1600" b="1" i="1" dirty="0"/>
          </a:p>
        </p:txBody>
      </p:sp>
      <p:pic>
        <p:nvPicPr>
          <p:cNvPr id="6" name="Picture 5" descr="neuronresphist"/>
          <p:cNvPicPr/>
          <p:nvPr/>
        </p:nvPicPr>
        <p:blipFill>
          <a:blip r:embed="rId3" cstate="print"/>
          <a:srcRect/>
          <a:stretch>
            <a:fillRect/>
          </a:stretch>
        </p:blipFill>
        <p:spPr bwMode="auto">
          <a:xfrm>
            <a:off x="3124200" y="3733800"/>
            <a:ext cx="3352800" cy="28956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990600" y="609600"/>
            <a:ext cx="8153400" cy="2895600"/>
          </a:xfrm>
          <a:prstGeom prst="rect">
            <a:avLst/>
          </a:prstGeom>
          <a:noFill/>
          <a:ln w="9525">
            <a:noFill/>
            <a:miter lim="800000"/>
            <a:headEnd/>
            <a:tailEnd/>
          </a:ln>
          <a:effectLst/>
        </p:spPr>
      </p:pic>
    </p:spTree>
  </p:cSld>
  <p:clrMapOvr>
    <a:masterClrMapping/>
  </p:clrMapOvr>
  <p:transition>
    <p:cover dir="u"/>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مدل تحلیل مولفه های مستقل</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اساس: بهینه سازی آمارگان مراتب بالا مانند کورتوسیس </a:t>
            </a:r>
          </a:p>
          <a:p>
            <a:pPr algn="just" rtl="1"/>
            <a:r>
              <a:rPr lang="fa-IR" dirty="0" smtClean="0">
                <a:latin typeface="Times New Roman" pitchFamily="18" charset="0"/>
                <a:cs typeface="Times New Roman" pitchFamily="18" charset="0"/>
              </a:rPr>
              <a:t>هدف: بهینه سازی پایه ای از فیلترها جهت بیشینه سازی غیرگوسی بودن پاسخها</a:t>
            </a:r>
          </a:p>
          <a:p>
            <a:pPr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132</a:t>
            </a:fld>
            <a:endParaRPr lang="en-US" sz="1600" b="1" i="1" dirty="0"/>
          </a:p>
        </p:txBody>
      </p:sp>
    </p:spTree>
  </p:cSld>
  <p:clrMapOvr>
    <a:masterClrMapping/>
  </p:clrMapOvr>
  <p:transition>
    <p:cover dir="u"/>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مدل کدگزاری پراکنده</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اساس: بیشینه سازی پراکندگی کد</a:t>
            </a:r>
          </a:p>
          <a:p>
            <a:pPr algn="just" rtl="1"/>
            <a:r>
              <a:rPr lang="fa-IR" dirty="0" smtClean="0">
                <a:latin typeface="Times New Roman" pitchFamily="18" charset="0"/>
                <a:cs typeface="Times New Roman" pitchFamily="18" charset="0"/>
              </a:rPr>
              <a:t>هدف: تفکیک افزونگی های مراتب بالا و نیز افزونگی مرتبه دوم </a:t>
            </a:r>
          </a:p>
          <a:p>
            <a:pPr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133</a:t>
            </a:fld>
            <a:endParaRPr lang="en-US" sz="1600" b="1" i="1" dirty="0"/>
          </a:p>
        </p:txBody>
      </p:sp>
    </p:spTree>
  </p:cSld>
  <p:clrMapOvr>
    <a:masterClrMapping/>
  </p:clrMapOvr>
  <p:transition>
    <p:cover dir="u"/>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معایب</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تنها آن دسته از وابستگیهای آماری را در بر می گیرند که از ترکیب خطی کمیتهای مستقل حاصل شده اند</a:t>
            </a:r>
          </a:p>
          <a:p>
            <a:pPr algn="just" rtl="1"/>
            <a:r>
              <a:rPr lang="fa-IR" dirty="0" smtClean="0">
                <a:latin typeface="Times New Roman" pitchFamily="18" charset="0"/>
                <a:cs typeface="Times New Roman" pitchFamily="18" charset="0"/>
              </a:rPr>
              <a:t>تصاویری که از این مدلها نمونه گیری می شوند از نمونه های تصاویر طبیعی غیر قابل تمایز باشند</a:t>
            </a:r>
          </a:p>
          <a:p>
            <a:pPr algn="just" rtl="1"/>
            <a:r>
              <a:rPr lang="fa-IR" dirty="0" smtClean="0">
                <a:latin typeface="Times New Roman" pitchFamily="18" charset="0"/>
                <a:cs typeface="Times New Roman" pitchFamily="18" charset="0"/>
              </a:rPr>
              <a:t>مستقل نبودن ضرایب</a:t>
            </a:r>
          </a:p>
          <a:p>
            <a:pPr algn="just" rtl="1"/>
            <a:r>
              <a:rPr lang="fa-IR" dirty="0" smtClean="0">
                <a:latin typeface="Times New Roman" pitchFamily="18" charset="0"/>
                <a:cs typeface="Times New Roman" pitchFamily="18" charset="0"/>
              </a:rPr>
              <a:t>فرض ایستا بودن توزیع احتمالاتی</a:t>
            </a:r>
          </a:p>
          <a:p>
            <a:pPr algn="just" rtl="1"/>
            <a:r>
              <a:rPr lang="fa-IR" dirty="0" smtClean="0">
                <a:latin typeface="Times New Roman" pitchFamily="18" charset="0"/>
                <a:cs typeface="Times New Roman" pitchFamily="18" charset="0"/>
              </a:rPr>
              <a:t>عدم امکان توسعه به نورون های سطوح بالاتر قشر بینایی</a:t>
            </a: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134</a:t>
            </a:fld>
            <a:endParaRPr lang="en-US" sz="1600" b="1" i="1" dirty="0"/>
          </a:p>
        </p:txBody>
      </p:sp>
      <p:sp>
        <p:nvSpPr>
          <p:cNvPr id="5007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0074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00739" name="Object 3"/>
          <p:cNvGraphicFramePr>
            <a:graphicFrameLocks noChangeAspect="1"/>
          </p:cNvGraphicFramePr>
          <p:nvPr/>
        </p:nvGraphicFramePr>
        <p:xfrm>
          <a:off x="0" y="3352800"/>
          <a:ext cx="9144000" cy="2343150"/>
        </p:xfrm>
        <a:graphic>
          <a:graphicData uri="http://schemas.openxmlformats.org/presentationml/2006/ole">
            <p:oleObj spid="_x0000_s902146" name="Bitmap Image" r:id="rId4" imgW="10259857" imgH="2438095" progId="PBrush">
              <p:embed/>
            </p:oleObj>
          </a:graphicData>
        </a:graphic>
      </p:graphicFrame>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0739"/>
                                        </p:tgtEl>
                                        <p:attrNameLst>
                                          <p:attrName>style.visibility</p:attrName>
                                        </p:attrNameLst>
                                      </p:cBhvr>
                                      <p:to>
                                        <p:strVal val="visible"/>
                                      </p:to>
                                    </p:set>
                                    <p:anim calcmode="lin" valueType="num">
                                      <p:cBhvr additive="base">
                                        <p:cTn id="7" dur="500" fill="hold"/>
                                        <p:tgtEl>
                                          <p:spTgt spid="500739"/>
                                        </p:tgtEl>
                                        <p:attrNameLst>
                                          <p:attrName>ppt_x</p:attrName>
                                        </p:attrNameLst>
                                      </p:cBhvr>
                                      <p:tavLst>
                                        <p:tav tm="0">
                                          <p:val>
                                            <p:strVal val="#ppt_x"/>
                                          </p:val>
                                        </p:tav>
                                        <p:tav tm="100000">
                                          <p:val>
                                            <p:strVal val="#ppt_x"/>
                                          </p:val>
                                        </p:tav>
                                      </p:tavLst>
                                    </p:anim>
                                    <p:anim calcmode="lin" valueType="num">
                                      <p:cBhvr additive="base">
                                        <p:cTn id="8" dur="500" fill="hold"/>
                                        <p:tgtEl>
                                          <p:spTgt spid="5007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5200" b="1" dirty="0" smtClean="0">
                <a:latin typeface="Times New Roman" pitchFamily="18" charset="0"/>
                <a:cs typeface="Times New Roman" pitchFamily="18" charset="0"/>
              </a:rPr>
              <a:t>مثال تحلیل مولفه های مستقل</a:t>
            </a:r>
            <a:endParaRPr lang="en-US" sz="52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135</a:t>
            </a:fld>
            <a:endParaRPr lang="en-US" sz="1600" b="1" i="1" dirty="0"/>
          </a:p>
        </p:txBody>
      </p:sp>
      <p:pic>
        <p:nvPicPr>
          <p:cNvPr id="5" name="Picture 3"/>
          <p:cNvPicPr>
            <a:picLocks noChangeAspect="1" noChangeArrowheads="1"/>
          </p:cNvPicPr>
          <p:nvPr/>
        </p:nvPicPr>
        <p:blipFill>
          <a:blip r:embed="rId3" cstate="print"/>
          <a:srcRect/>
          <a:stretch>
            <a:fillRect/>
          </a:stretch>
        </p:blipFill>
        <p:spPr bwMode="auto">
          <a:xfrm>
            <a:off x="1600200" y="0"/>
            <a:ext cx="6866021" cy="6849634"/>
          </a:xfrm>
          <a:prstGeom prst="rect">
            <a:avLst/>
          </a:prstGeom>
          <a:noFill/>
          <a:ln w="9525">
            <a:noFill/>
            <a:miter lim="800000"/>
            <a:headEnd/>
            <a:tailEnd/>
          </a:ln>
          <a:effectLst/>
        </p:spPr>
      </p:pic>
    </p:spTree>
  </p:cSld>
  <p:clrMapOvr>
    <a:masterClrMapping/>
  </p:clrMapOvr>
  <p:transition>
    <p:cover dir="u"/>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مدل حاشیه ای موجک</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اساس: تطابق توزیع گوسی تعمیم یافته به پاسخ نورون</a:t>
            </a:r>
          </a:p>
          <a:p>
            <a:pPr algn="just" rtl="1"/>
            <a:r>
              <a:rPr lang="fa-IR" dirty="0" smtClean="0">
                <a:latin typeface="Times New Roman" pitchFamily="18" charset="0"/>
                <a:cs typeface="Times New Roman" pitchFamily="18" charset="0"/>
              </a:rPr>
              <a:t>هدف: آنتروپی کمتر توزیعهای کد و کارایی بالاتر کدگزاری</a:t>
            </a:r>
          </a:p>
          <a:p>
            <a:pPr algn="just" rtl="1"/>
            <a:r>
              <a:rPr lang="fa-IR" dirty="0" smtClean="0">
                <a:latin typeface="Times New Roman" pitchFamily="18" charset="0"/>
                <a:cs typeface="Times New Roman" pitchFamily="18" charset="0"/>
              </a:rPr>
              <a:t>معایب</a:t>
            </a:r>
          </a:p>
          <a:p>
            <a:pPr lvl="1" algn="just" rtl="1"/>
            <a:r>
              <a:rPr lang="fa-IR" dirty="0" smtClean="0">
                <a:latin typeface="Times New Roman" pitchFamily="18" charset="0"/>
                <a:cs typeface="Times New Roman" pitchFamily="18" charset="0"/>
              </a:rPr>
              <a:t>عدم تعریف صریح خصوصیات آماری توأم </a:t>
            </a:r>
          </a:p>
          <a:p>
            <a:pPr lvl="1" algn="just" rtl="1"/>
            <a:r>
              <a:rPr lang="fa-IR" dirty="0" smtClean="0">
                <a:latin typeface="Times New Roman" pitchFamily="18" charset="0"/>
                <a:cs typeface="Times New Roman" pitchFamily="18" charset="0"/>
              </a:rPr>
              <a:t>ساختارهای تصویر غیرقابل تفسیر</a:t>
            </a:r>
          </a:p>
          <a:p>
            <a:pPr lvl="1" algn="just" rtl="1"/>
            <a:r>
              <a:rPr lang="fa-IR" dirty="0" smtClean="0">
                <a:latin typeface="Times New Roman" pitchFamily="18" charset="0"/>
                <a:cs typeface="Times New Roman" pitchFamily="18" charset="0"/>
              </a:rPr>
              <a:t>وابستگیهاب آماری مراتب بالا</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136</a:t>
            </a:fld>
            <a:endParaRPr lang="en-US" sz="1600" b="1" i="1" dirty="0"/>
          </a:p>
        </p:txBody>
      </p:sp>
    </p:spTree>
  </p:cSld>
  <p:clrMapOvr>
    <a:masterClrMapping/>
  </p:clrMapOvr>
  <p:transition>
    <p:cover dir="u"/>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حاشیه ای موجک</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137</a:t>
            </a:fld>
            <a:endParaRPr lang="en-US" sz="1600" b="1" i="1" dirty="0"/>
          </a:p>
        </p:txBody>
      </p:sp>
      <p:sp>
        <p:nvSpPr>
          <p:cNvPr id="12" name="Picture Placeholder 11"/>
          <p:cNvSpPr>
            <a:spLocks noGrp="1"/>
          </p:cNvSpPr>
          <p:nvPr>
            <p:ph type="pic" idx="1"/>
          </p:nvPr>
        </p:nvSpPr>
        <p:spPr/>
      </p:sp>
      <p:pic>
        <p:nvPicPr>
          <p:cNvPr id="2050" name="Picture 2"/>
          <p:cNvPicPr>
            <a:picLocks noChangeAspect="1" noChangeArrowheads="1"/>
          </p:cNvPicPr>
          <p:nvPr/>
        </p:nvPicPr>
        <p:blipFill>
          <a:blip r:embed="rId3" cstate="print"/>
          <a:srcRect/>
          <a:stretch>
            <a:fillRect/>
          </a:stretch>
        </p:blipFill>
        <p:spPr bwMode="auto">
          <a:xfrm>
            <a:off x="1142999" y="381000"/>
            <a:ext cx="7342547" cy="61722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مدل مخلوط مقیاس گوسی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اساس: استفاده از توزیعهای گوسی متفاوت به عنوان پایه و یک متغیر برای مقیاس آنها</a:t>
            </a:r>
          </a:p>
          <a:p>
            <a:pPr algn="just" rtl="1"/>
            <a:r>
              <a:rPr lang="fa-IR" dirty="0" smtClean="0">
                <a:latin typeface="Times New Roman" pitchFamily="18" charset="0"/>
                <a:cs typeface="Times New Roman" pitchFamily="18" charset="0"/>
              </a:rPr>
              <a:t>هدف: مدل کردن واریانس متغیر در تمام تصویر</a:t>
            </a:r>
          </a:p>
          <a:p>
            <a:pPr algn="just" rtl="1"/>
            <a:r>
              <a:rPr lang="fa-IR" dirty="0" smtClean="0">
                <a:latin typeface="Times New Roman" pitchFamily="18" charset="0"/>
                <a:cs typeface="Times New Roman" pitchFamily="18" charset="0"/>
              </a:rPr>
              <a:t>معایب:</a:t>
            </a:r>
          </a:p>
          <a:p>
            <a:pPr lvl="1" algn="just" rtl="1"/>
            <a:r>
              <a:rPr lang="fa-IR" dirty="0" smtClean="0">
                <a:latin typeface="Times New Roman" pitchFamily="18" charset="0"/>
                <a:cs typeface="Times New Roman" pitchFamily="18" charset="0"/>
              </a:rPr>
              <a:t>عدم کارایی برای توزیعهای متقارن بیضوی</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138</a:t>
            </a:fld>
            <a:endParaRPr lang="en-US" sz="1600" b="1" i="1" dirty="0"/>
          </a:p>
        </p:txBody>
      </p:sp>
    </p:spTree>
  </p:cSld>
  <p:clrMapOvr>
    <a:masterClrMapping/>
  </p:clrMapOvr>
  <p:transition>
    <p:cover dir="u"/>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5200" b="1" dirty="0" smtClean="0">
                <a:latin typeface="Times New Roman" pitchFamily="18" charset="0"/>
                <a:cs typeface="Times New Roman" pitchFamily="18" charset="0"/>
              </a:rPr>
              <a:t>مدل مخلوط مقیاس گوسی</a:t>
            </a:r>
            <a:endParaRPr lang="en-US" sz="52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139</a:t>
            </a:fld>
            <a:endParaRPr lang="en-US" sz="1600" b="1" i="1" dirty="0"/>
          </a:p>
        </p:txBody>
      </p:sp>
      <p:sp>
        <p:nvSpPr>
          <p:cNvPr id="12" name="Picture Placeholder 11"/>
          <p:cNvSpPr>
            <a:spLocks noGrp="1"/>
          </p:cNvSpPr>
          <p:nvPr>
            <p:ph type="pic" idx="1"/>
          </p:nvPr>
        </p:nvSpPr>
        <p:spPr/>
      </p:sp>
      <p:pic>
        <p:nvPicPr>
          <p:cNvPr id="5" name="Picture 2"/>
          <p:cNvPicPr>
            <a:picLocks noChangeAspect="1" noChangeArrowheads="1"/>
          </p:cNvPicPr>
          <p:nvPr/>
        </p:nvPicPr>
        <p:blipFill>
          <a:blip r:embed="rId3" cstate="print"/>
          <a:srcRect/>
          <a:stretch>
            <a:fillRect/>
          </a:stretch>
        </p:blipFill>
        <p:spPr bwMode="auto">
          <a:xfrm>
            <a:off x="1143000" y="381000"/>
            <a:ext cx="7391400" cy="6172200"/>
          </a:xfrm>
          <a:prstGeom prst="rect">
            <a:avLst/>
          </a:prstGeom>
          <a:noFill/>
          <a:ln w="9525">
            <a:noFill/>
            <a:miter lim="800000"/>
            <a:headEnd/>
            <a:tailEnd/>
          </a:ln>
          <a:effectLst/>
        </p:spPr>
      </p:pic>
    </p:spTree>
  </p:cSld>
  <p:clrMapOvr>
    <a:masterClrMapping/>
  </p:clrMapOvr>
  <p:transition>
    <p:cover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14</a:t>
            </a:fld>
            <a:endParaRPr lang="en-US" sz="1600" b="1" i="1" dirty="0"/>
          </a:p>
        </p:txBody>
      </p:sp>
      <p:pic>
        <p:nvPicPr>
          <p:cNvPr id="5" name="Picture 6" descr="pasustim.jpeg"/>
          <p:cNvPicPr>
            <a:picLocks noChangeAspect="1" noChangeArrowheads="1"/>
          </p:cNvPicPr>
          <p:nvPr/>
        </p:nvPicPr>
        <p:blipFill>
          <a:blip r:embed="rId3" cstate="print"/>
          <a:srcRect/>
          <a:stretch>
            <a:fillRect/>
          </a:stretch>
        </p:blipFill>
        <p:spPr bwMode="auto">
          <a:xfrm>
            <a:off x="1219200" y="0"/>
            <a:ext cx="7924800" cy="6858000"/>
          </a:xfrm>
          <a:prstGeom prst="rect">
            <a:avLst/>
          </a:prstGeom>
          <a:noFill/>
        </p:spPr>
      </p:pic>
    </p:spTree>
  </p:cSld>
  <p:clrMapOvr>
    <a:masterClrMapping/>
  </p:clrMapOvr>
  <p:transition>
    <p:cover dir="u"/>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800" b="1" dirty="0" smtClean="0">
                <a:latin typeface="Times New Roman" pitchFamily="18" charset="0"/>
                <a:cs typeface="Times New Roman" pitchFamily="18" charset="0"/>
              </a:rPr>
              <a:t>تاثیر پارامترها روی عملکرد</a:t>
            </a:r>
            <a:endParaRPr lang="en-US" sz="48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lnSpcReduction="10000"/>
          </a:bodyPr>
          <a:lstStyle/>
          <a:p>
            <a:pPr algn="ctr" rtl="1"/>
            <a:r>
              <a:rPr lang="en-US" dirty="0" err="1" smtClean="0">
                <a:latin typeface="Times New Roman" pitchFamily="18" charset="0"/>
                <a:cs typeface="Times New Roman" pitchFamily="18" charset="0"/>
              </a:rPr>
              <a:t>BioID</a:t>
            </a:r>
            <a:r>
              <a:rPr lang="en-US" dirty="0" smtClean="0">
                <a:latin typeface="Times New Roman" pitchFamily="18" charset="0"/>
                <a:cs typeface="Times New Roman" pitchFamily="18" charset="0"/>
              </a:rPr>
              <a:t> Database</a:t>
            </a:r>
          </a:p>
          <a:p>
            <a:pPr algn="ctr" rtl="1"/>
            <a:r>
              <a:rPr lang="fa-IR" dirty="0" smtClean="0">
                <a:latin typeface="Times New Roman" pitchFamily="18" charset="0"/>
                <a:cs typeface="Times New Roman" pitchFamily="18" charset="0"/>
              </a:rPr>
              <a:t>پارامترها: واریانس اتصالات جانبی، همپوشانی میدانهای گیرندگی اولیه، آستانه تایید کاندید چهره، و درشتی میدان گیرندگی نورونهای سطح بالا</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140</a:t>
            </a:fld>
            <a:endParaRPr lang="en-US" sz="1600" b="1" i="1" dirty="0"/>
          </a:p>
        </p:txBody>
      </p:sp>
      <p:sp>
        <p:nvSpPr>
          <p:cNvPr id="12" name="Picture Placeholder 11"/>
          <p:cNvSpPr>
            <a:spLocks noGrp="1"/>
          </p:cNvSpPr>
          <p:nvPr>
            <p:ph type="pic" idx="1"/>
          </p:nvPr>
        </p:nvSpPr>
        <p:spPr/>
      </p:sp>
      <p:pic>
        <p:nvPicPr>
          <p:cNvPr id="7" name="Picture 6"/>
          <p:cNvPicPr/>
          <p:nvPr/>
        </p:nvPicPr>
        <p:blipFill>
          <a:blip r:embed="rId3" cstate="print"/>
          <a:srcRect/>
          <a:stretch>
            <a:fillRect/>
          </a:stretch>
        </p:blipFill>
        <p:spPr bwMode="auto">
          <a:xfrm>
            <a:off x="1143000" y="914400"/>
            <a:ext cx="7315200" cy="4114800"/>
          </a:xfrm>
          <a:prstGeom prst="rect">
            <a:avLst/>
          </a:prstGeom>
          <a:noFill/>
          <a:ln w="9525">
            <a:noFill/>
            <a:miter lim="800000"/>
            <a:headEnd/>
            <a:tailEnd/>
          </a:ln>
        </p:spPr>
      </p:pic>
      <p:pic>
        <p:nvPicPr>
          <p:cNvPr id="9" name="Picture 8"/>
          <p:cNvPicPr/>
          <p:nvPr/>
        </p:nvPicPr>
        <p:blipFill>
          <a:blip r:embed="rId4" cstate="print"/>
          <a:srcRect/>
          <a:stretch>
            <a:fillRect/>
          </a:stretch>
        </p:blipFill>
        <p:spPr bwMode="auto">
          <a:xfrm>
            <a:off x="1143000" y="381000"/>
            <a:ext cx="7315200" cy="5486400"/>
          </a:xfrm>
          <a:prstGeom prst="rect">
            <a:avLst/>
          </a:prstGeom>
          <a:noFill/>
          <a:ln w="9525">
            <a:noFill/>
            <a:miter lim="800000"/>
            <a:headEnd/>
            <a:tailEnd/>
          </a:ln>
        </p:spPr>
      </p:pic>
      <p:pic>
        <p:nvPicPr>
          <p:cNvPr id="10" name="Picture 9"/>
          <p:cNvPicPr/>
          <p:nvPr/>
        </p:nvPicPr>
        <p:blipFill>
          <a:blip r:embed="rId5" cstate="print"/>
          <a:srcRect/>
          <a:stretch>
            <a:fillRect/>
          </a:stretch>
        </p:blipFill>
        <p:spPr bwMode="auto">
          <a:xfrm>
            <a:off x="1143000" y="381000"/>
            <a:ext cx="7315200" cy="5486400"/>
          </a:xfrm>
          <a:prstGeom prst="rect">
            <a:avLst/>
          </a:prstGeom>
          <a:noFill/>
          <a:ln w="9525">
            <a:noFill/>
            <a:miter lim="800000"/>
            <a:headEnd/>
            <a:tailEnd/>
          </a:ln>
        </p:spPr>
      </p:pic>
      <p:pic>
        <p:nvPicPr>
          <p:cNvPr id="11" name="Picture 10"/>
          <p:cNvPicPr/>
          <p:nvPr/>
        </p:nvPicPr>
        <p:blipFill>
          <a:blip r:embed="rId6" cstate="print"/>
          <a:srcRect/>
          <a:stretch>
            <a:fillRect/>
          </a:stretch>
        </p:blipFill>
        <p:spPr bwMode="auto">
          <a:xfrm>
            <a:off x="1143000" y="381000"/>
            <a:ext cx="7315200" cy="5486400"/>
          </a:xfrm>
          <a:prstGeom prst="rect">
            <a:avLst/>
          </a:prstGeom>
          <a:noFill/>
          <a:ln w="9525">
            <a:noFill/>
            <a:miter lim="800000"/>
            <a:headEnd/>
            <a:tailEnd/>
          </a:ln>
        </p:spPr>
      </p:pic>
      <p:pic>
        <p:nvPicPr>
          <p:cNvPr id="13" name="Picture 12"/>
          <p:cNvPicPr/>
          <p:nvPr/>
        </p:nvPicPr>
        <p:blipFill>
          <a:blip r:embed="rId7" cstate="print"/>
          <a:srcRect/>
          <a:stretch>
            <a:fillRect/>
          </a:stretch>
        </p:blipFill>
        <p:spPr bwMode="auto">
          <a:xfrm>
            <a:off x="1143000" y="381000"/>
            <a:ext cx="7315200" cy="5486400"/>
          </a:xfrm>
          <a:prstGeom prst="rect">
            <a:avLst/>
          </a:prstGeom>
          <a:noFill/>
          <a:ln w="9525">
            <a:noFill/>
            <a:miter lim="800000"/>
            <a:headEnd/>
            <a:tailEnd/>
          </a:ln>
        </p:spPr>
      </p:pic>
      <p:pic>
        <p:nvPicPr>
          <p:cNvPr id="14" name="Picture 13"/>
          <p:cNvPicPr/>
          <p:nvPr/>
        </p:nvPicPr>
        <p:blipFill>
          <a:blip r:embed="rId8" cstate="print"/>
          <a:srcRect/>
          <a:stretch>
            <a:fillRect/>
          </a:stretch>
        </p:blipFill>
        <p:spPr bwMode="auto">
          <a:xfrm>
            <a:off x="1143000" y="381000"/>
            <a:ext cx="7315200" cy="5486400"/>
          </a:xfrm>
          <a:prstGeom prst="rect">
            <a:avLst/>
          </a:prstGeom>
          <a:noFill/>
          <a:ln w="9525">
            <a:noFill/>
            <a:miter lim="800000"/>
            <a:headEnd/>
            <a:tailEnd/>
          </a:ln>
        </p:spPr>
      </p:pic>
      <p:pic>
        <p:nvPicPr>
          <p:cNvPr id="15" name="Picture 14"/>
          <p:cNvPicPr/>
          <p:nvPr/>
        </p:nvPicPr>
        <p:blipFill>
          <a:blip r:embed="rId9" cstate="print"/>
          <a:srcRect/>
          <a:stretch>
            <a:fillRect/>
          </a:stretch>
        </p:blipFill>
        <p:spPr bwMode="auto">
          <a:xfrm>
            <a:off x="1143000" y="381000"/>
            <a:ext cx="7315200" cy="54864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9"/>
                                        </p:tgtEl>
                                        <p:attrNameLst>
                                          <p:attrName>ppt_x</p:attrName>
                                        </p:attrNameLst>
                                      </p:cBhvr>
                                      <p:tavLst>
                                        <p:tav tm="0">
                                          <p:val>
                                            <p:strVal val="ppt_x"/>
                                          </p:val>
                                        </p:tav>
                                        <p:tav tm="100000">
                                          <p:val>
                                            <p:strVal val="ppt_x"/>
                                          </p:val>
                                        </p:tav>
                                      </p:tavLst>
                                    </p:anim>
                                    <p:anim calcmode="lin" valueType="num">
                                      <p:cBhvr additive="base">
                                        <p:cTn id="17" dur="500"/>
                                        <p:tgtEl>
                                          <p:spTgt spid="9"/>
                                        </p:tgtEl>
                                        <p:attrNameLst>
                                          <p:attrName>ppt_y</p:attrName>
                                        </p:attrNameLst>
                                      </p:cBhvr>
                                      <p:tavLst>
                                        <p:tav tm="0">
                                          <p:val>
                                            <p:strVal val="ppt_y"/>
                                          </p:val>
                                        </p:tav>
                                        <p:tav tm="100000">
                                          <p:val>
                                            <p:strVal val="1+ppt_h/2"/>
                                          </p:val>
                                        </p:tav>
                                      </p:tavLst>
                                    </p:anim>
                                    <p:set>
                                      <p:cBhvr>
                                        <p:cTn id="18" dur="1" fill="hold">
                                          <p:stCondLst>
                                            <p:cond delay="499"/>
                                          </p:stCondLst>
                                        </p:cTn>
                                        <p:tgtEl>
                                          <p:spTgt spid="9"/>
                                        </p:tgtEl>
                                        <p:attrNameLst>
                                          <p:attrName>style.visibility</p:attrName>
                                        </p:attrNameLst>
                                      </p:cBhvr>
                                      <p:to>
                                        <p:strVal val="hidden"/>
                                      </p:to>
                                    </p:se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0"/>
                                        </p:tgtEl>
                                        <p:attrNameLst>
                                          <p:attrName>ppt_x</p:attrName>
                                        </p:attrNameLst>
                                      </p:cBhvr>
                                      <p:tavLst>
                                        <p:tav tm="0">
                                          <p:val>
                                            <p:strVal val="ppt_x"/>
                                          </p:val>
                                        </p:tav>
                                        <p:tav tm="100000">
                                          <p:val>
                                            <p:strVal val="ppt_x"/>
                                          </p:val>
                                        </p:tav>
                                      </p:tavLst>
                                    </p:anim>
                                    <p:anim calcmode="lin" valueType="num">
                                      <p:cBhvr additive="base">
                                        <p:cTn id="28" dur="500"/>
                                        <p:tgtEl>
                                          <p:spTgt spid="10"/>
                                        </p:tgtEl>
                                        <p:attrNameLst>
                                          <p:attrName>ppt_y</p:attrName>
                                        </p:attrNameLst>
                                      </p:cBhvr>
                                      <p:tavLst>
                                        <p:tav tm="0">
                                          <p:val>
                                            <p:strVal val="ppt_y"/>
                                          </p:val>
                                        </p:tav>
                                        <p:tav tm="100000">
                                          <p:val>
                                            <p:strVal val="1+ppt_h/2"/>
                                          </p:val>
                                        </p:tav>
                                      </p:tavLst>
                                    </p:anim>
                                    <p:set>
                                      <p:cBhvr>
                                        <p:cTn id="29" dur="1" fill="hold">
                                          <p:stCondLst>
                                            <p:cond delay="499"/>
                                          </p:stCondLst>
                                        </p:cTn>
                                        <p:tgtEl>
                                          <p:spTgt spid="10"/>
                                        </p:tgtEl>
                                        <p:attrNameLst>
                                          <p:attrName>style.visibility</p:attrName>
                                        </p:attrNameLst>
                                      </p:cBhvr>
                                      <p:to>
                                        <p:strVal val="hidden"/>
                                      </p:to>
                                    </p:se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1"/>
                                        </p:tgtEl>
                                        <p:attrNameLst>
                                          <p:attrName>ppt_x</p:attrName>
                                        </p:attrNameLst>
                                      </p:cBhvr>
                                      <p:tavLst>
                                        <p:tav tm="0">
                                          <p:val>
                                            <p:strVal val="ppt_x"/>
                                          </p:val>
                                        </p:tav>
                                        <p:tav tm="100000">
                                          <p:val>
                                            <p:strVal val="ppt_x"/>
                                          </p:val>
                                        </p:tav>
                                      </p:tavLst>
                                    </p:anim>
                                    <p:anim calcmode="lin" valueType="num">
                                      <p:cBhvr additive="base">
                                        <p:cTn id="39" dur="500"/>
                                        <p:tgtEl>
                                          <p:spTgt spid="11"/>
                                        </p:tgtEl>
                                        <p:attrNameLst>
                                          <p:attrName>ppt_y</p:attrName>
                                        </p:attrNameLst>
                                      </p:cBhvr>
                                      <p:tavLst>
                                        <p:tav tm="0">
                                          <p:val>
                                            <p:strVal val="ppt_y"/>
                                          </p:val>
                                        </p:tav>
                                        <p:tav tm="100000">
                                          <p:val>
                                            <p:strVal val="1+ppt_h/2"/>
                                          </p:val>
                                        </p:tav>
                                      </p:tavLst>
                                    </p:anim>
                                    <p:set>
                                      <p:cBhvr>
                                        <p:cTn id="40" dur="1" fill="hold">
                                          <p:stCondLst>
                                            <p:cond delay="499"/>
                                          </p:stCondLst>
                                        </p:cTn>
                                        <p:tgtEl>
                                          <p:spTgt spid="11"/>
                                        </p:tgtEl>
                                        <p:attrNameLst>
                                          <p:attrName>style.visibility</p:attrName>
                                        </p:attrNameLst>
                                      </p:cBhvr>
                                      <p:to>
                                        <p:strVal val="hidden"/>
                                      </p:to>
                                    </p:set>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3"/>
                                        </p:tgtEl>
                                        <p:attrNameLst>
                                          <p:attrName>ppt_x</p:attrName>
                                        </p:attrNameLst>
                                      </p:cBhvr>
                                      <p:tavLst>
                                        <p:tav tm="0">
                                          <p:val>
                                            <p:strVal val="ppt_x"/>
                                          </p:val>
                                        </p:tav>
                                        <p:tav tm="100000">
                                          <p:val>
                                            <p:strVal val="ppt_x"/>
                                          </p:val>
                                        </p:tav>
                                      </p:tavLst>
                                    </p:anim>
                                    <p:anim calcmode="lin" valueType="num">
                                      <p:cBhvr additive="base">
                                        <p:cTn id="50" dur="500"/>
                                        <p:tgtEl>
                                          <p:spTgt spid="13"/>
                                        </p:tgtEl>
                                        <p:attrNameLst>
                                          <p:attrName>ppt_y</p:attrName>
                                        </p:attrNameLst>
                                      </p:cBhvr>
                                      <p:tavLst>
                                        <p:tav tm="0">
                                          <p:val>
                                            <p:strVal val="ppt_y"/>
                                          </p:val>
                                        </p:tav>
                                        <p:tav tm="100000">
                                          <p:val>
                                            <p:strVal val="1+ppt_h/2"/>
                                          </p:val>
                                        </p:tav>
                                      </p:tavLst>
                                    </p:anim>
                                    <p:set>
                                      <p:cBhvr>
                                        <p:cTn id="51" dur="1" fill="hold">
                                          <p:stCondLst>
                                            <p:cond delay="499"/>
                                          </p:stCondLst>
                                        </p:cTn>
                                        <p:tgtEl>
                                          <p:spTgt spid="13"/>
                                        </p:tgtEl>
                                        <p:attrNameLst>
                                          <p:attrName>style.visibility</p:attrName>
                                        </p:attrNameLst>
                                      </p:cBhvr>
                                      <p:to>
                                        <p:strVal val="hidden"/>
                                      </p:to>
                                    </p:set>
                                  </p:childTnLst>
                                </p:cTn>
                              </p:par>
                            </p:childTnLst>
                          </p:cTn>
                        </p:par>
                        <p:par>
                          <p:cTn id="52" fill="hold">
                            <p:stCondLst>
                              <p:cond delay="500"/>
                            </p:stCondLst>
                            <p:childTnLst>
                              <p:par>
                                <p:cTn id="53" presetID="2" presetClass="entr" presetSubtype="4"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par>
                          <p:cTn id="63" fill="hold">
                            <p:stCondLst>
                              <p:cond delay="500"/>
                            </p:stCondLst>
                            <p:childTnLst>
                              <p:par>
                                <p:cTn id="64" presetID="2" presetClass="entr" presetSubtype="4" fill="hold" nodeType="after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ppt_x"/>
                                          </p:val>
                                        </p:tav>
                                        <p:tav tm="100000">
                                          <p:val>
                                            <p:strVal val="#ppt_x"/>
                                          </p:val>
                                        </p:tav>
                                      </p:tavLst>
                                    </p:anim>
                                    <p:anim calcmode="lin" valueType="num">
                                      <p:cBhvr additive="base">
                                        <p:cTn id="6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لایه </a:t>
            </a:r>
            <a:r>
              <a:rPr lang="en-US" sz="6000" b="1" dirty="0" smtClean="0">
                <a:latin typeface="Times New Roman" pitchFamily="18" charset="0"/>
                <a:cs typeface="Times New Roman" pitchFamily="18" charset="0"/>
              </a:rPr>
              <a:t>IT</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آخرین ناحیه ای است که داده های بینایی را پردازش می کند و تنها داده های حسی در عملکرد آن موثر هستند</a:t>
            </a:r>
          </a:p>
          <a:p>
            <a:pPr algn="just" rtl="1"/>
            <a:r>
              <a:rPr lang="fa-IR" dirty="0" smtClean="0">
                <a:latin typeface="Times New Roman" pitchFamily="18" charset="0"/>
                <a:cs typeface="Times New Roman" pitchFamily="18" charset="0"/>
              </a:rPr>
              <a:t>حساسیت آنها به محرک های سطح بالا می باشد</a:t>
            </a:r>
          </a:p>
          <a:p>
            <a:pPr algn="just" rtl="1"/>
            <a:r>
              <a:rPr lang="fa-IR" dirty="0" smtClean="0">
                <a:latin typeface="Times New Roman" pitchFamily="18" charset="0"/>
                <a:cs typeface="Times New Roman" pitchFamily="18" charset="0"/>
              </a:rPr>
              <a:t>نورون های مجاور هم به یک شی سطح بالا پاسخ یکسان می دهند</a:t>
            </a:r>
          </a:p>
          <a:p>
            <a:pPr lvl="1" algn="just" rtl="1"/>
            <a:r>
              <a:rPr lang="fa-IR" dirty="0" smtClean="0">
                <a:latin typeface="Times New Roman" pitchFamily="18" charset="0"/>
                <a:cs typeface="Times New Roman" pitchFamily="18" charset="0"/>
              </a:rPr>
              <a:t>مانند چهره</a:t>
            </a:r>
          </a:p>
          <a:p>
            <a:pPr lvl="1" algn="just" rtl="1"/>
            <a:r>
              <a:rPr lang="fa-IR" dirty="0" smtClean="0">
                <a:latin typeface="Times New Roman" pitchFamily="18" charset="0"/>
                <a:cs typeface="Times New Roman" pitchFamily="18" charset="0"/>
              </a:rPr>
              <a:t>نورون های </a:t>
            </a:r>
            <a:r>
              <a:rPr lang="en-US" dirty="0" smtClean="0">
                <a:latin typeface="Times New Roman" pitchFamily="18" charset="0"/>
                <a:cs typeface="Times New Roman" pitchFamily="18" charset="0"/>
              </a:rPr>
              <a:t>IT </a:t>
            </a:r>
            <a:r>
              <a:rPr lang="fa-IR" dirty="0" smtClean="0">
                <a:latin typeface="Times New Roman" pitchFamily="18" charset="0"/>
                <a:cs typeface="Times New Roman" pitchFamily="18" charset="0"/>
              </a:rPr>
              <a:t>در دسته های مختلفی قرار می گیرند</a:t>
            </a:r>
          </a:p>
          <a:p>
            <a:pPr lvl="1" algn="just" rtl="1"/>
            <a:r>
              <a:rPr lang="fa-IR" dirty="0" smtClean="0">
                <a:latin typeface="Times New Roman" pitchFamily="18" charset="0"/>
                <a:cs typeface="Times New Roman" pitchFamily="18" charset="0"/>
              </a:rPr>
              <a:t>هر دسته به نمونه های تصویر از یک دسته خاص از اشیا پاسخ بیشینه می دهند</a:t>
            </a:r>
          </a:p>
          <a:p>
            <a:pPr lvl="1" algn="just" rtl="1"/>
            <a:endParaRPr lang="fa-IR" dirty="0" smtClean="0">
              <a:latin typeface="Times New Roman" pitchFamily="18" charset="0"/>
              <a:cs typeface="Times New Roman" pitchFamily="18" charset="0"/>
            </a:endParaRPr>
          </a:p>
          <a:p>
            <a:pPr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15</a:t>
            </a:fld>
            <a:endParaRPr lang="en-US" sz="1600" b="1" i="1" dirty="0"/>
          </a:p>
        </p:txBody>
      </p:sp>
    </p:spTree>
  </p:cSld>
  <p:clrMapOvr>
    <a:masterClrMapping/>
  </p:clrMapOvr>
  <p:transition>
    <p:cover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16</a:t>
            </a:fld>
            <a:endParaRPr lang="en-US" sz="1600" b="1" i="1" dirty="0"/>
          </a:p>
        </p:txBody>
      </p:sp>
      <p:pic>
        <p:nvPicPr>
          <p:cNvPr id="6" name="Picture 9" descr="tanakastim.bmp"/>
          <p:cNvPicPr>
            <a:picLocks noChangeAspect="1" noChangeArrowheads="1"/>
          </p:cNvPicPr>
          <p:nvPr/>
        </p:nvPicPr>
        <p:blipFill>
          <a:blip r:embed="rId3" cstate="print"/>
          <a:srcRect/>
          <a:stretch>
            <a:fillRect/>
          </a:stretch>
        </p:blipFill>
        <p:spPr bwMode="auto">
          <a:xfrm>
            <a:off x="0" y="0"/>
            <a:ext cx="5515322" cy="4724400"/>
          </a:xfrm>
          <a:prstGeom prst="rect">
            <a:avLst/>
          </a:prstGeom>
          <a:noFill/>
        </p:spPr>
      </p:pic>
      <p:pic>
        <p:nvPicPr>
          <p:cNvPr id="7" name="Picture 6" descr="kianisamples.jpeg"/>
          <p:cNvPicPr/>
          <p:nvPr/>
        </p:nvPicPr>
        <p:blipFill>
          <a:blip r:embed="rId4" cstate="print"/>
          <a:srcRect/>
          <a:stretch>
            <a:fillRect/>
          </a:stretch>
        </p:blipFill>
        <p:spPr bwMode="auto">
          <a:xfrm>
            <a:off x="5486400" y="0"/>
            <a:ext cx="3657600" cy="68580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روشهای مطالعات عصب شناسی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مطالعات عملکرد گروهی نورونها</a:t>
            </a:r>
          </a:p>
          <a:p>
            <a:pPr lvl="1" algn="just" rtl="1"/>
            <a:r>
              <a:rPr lang="en-US" dirty="0" err="1" smtClean="0">
                <a:latin typeface="Times New Roman" pitchFamily="18" charset="0"/>
                <a:cs typeface="Times New Roman" pitchFamily="18" charset="0"/>
              </a:rPr>
              <a:t>fMRI</a:t>
            </a:r>
            <a:endParaRPr lang="en-US"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مطالعات تک تک نورونها</a:t>
            </a:r>
          </a:p>
          <a:p>
            <a:pPr lvl="1" algn="just" rtl="1"/>
            <a:r>
              <a:rPr lang="fa-IR" dirty="0" smtClean="0">
                <a:latin typeface="Times New Roman" pitchFamily="18" charset="0"/>
                <a:cs typeface="Times New Roman" pitchFamily="18" charset="0"/>
              </a:rPr>
              <a:t>ضبط تک نورون</a:t>
            </a:r>
          </a:p>
          <a:p>
            <a:pPr algn="just" rtl="1"/>
            <a:r>
              <a:rPr lang="fa-IR" dirty="0" smtClean="0">
                <a:latin typeface="Times New Roman" pitchFamily="18" charset="0"/>
                <a:cs typeface="Times New Roman" pitchFamily="18" charset="0"/>
              </a:rPr>
              <a:t>مطالعات آسیب شناسی</a:t>
            </a:r>
          </a:p>
          <a:p>
            <a:pPr algn="just" rtl="1"/>
            <a:r>
              <a:rPr lang="fa-IR" dirty="0" smtClean="0">
                <a:latin typeface="Times New Roman" pitchFamily="18" charset="0"/>
                <a:cs typeface="Times New Roman" pitchFamily="18" charset="0"/>
              </a:rPr>
              <a:t>استفاده از مدل برای پیش بینی خصوصیتها</a:t>
            </a:r>
          </a:p>
          <a:p>
            <a:pPr lvl="1" algn="just" rtl="1"/>
            <a:r>
              <a:rPr lang="fa-IR" dirty="0" smtClean="0">
                <a:latin typeface="Times New Roman" pitchFamily="18" charset="0"/>
                <a:cs typeface="Times New Roman" pitchFamily="18" charset="0"/>
              </a:rPr>
              <a:t>محرکهای هدفمند و غیر تصادفی</a:t>
            </a:r>
          </a:p>
          <a:p>
            <a:pPr lvl="1" algn="just" rtl="1"/>
            <a:r>
              <a:rPr lang="fa-IR" dirty="0" smtClean="0">
                <a:latin typeface="Times New Roman" pitchFamily="18" charset="0"/>
                <a:cs typeface="Times New Roman" pitchFamily="18" charset="0"/>
              </a:rPr>
              <a:t>محرکهای پیچیده برای نورونهای سطوح بالاتر و غلبه بر نامتغیری</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17</a:t>
            </a:fld>
            <a:endParaRPr lang="en-US" sz="1600" b="1" i="1" dirty="0"/>
          </a:p>
        </p:txBody>
      </p:sp>
    </p:spTree>
  </p:cSld>
  <p:clrMapOvr>
    <a:masterClrMapping/>
  </p:clrMapOvr>
  <p:transition>
    <p:cover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02920" cy="300831"/>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18</a:t>
            </a:fld>
            <a:endParaRPr lang="en-US" sz="1600" b="1" i="1" dirty="0"/>
          </a:p>
        </p:txBody>
      </p:sp>
      <p:sp>
        <p:nvSpPr>
          <p:cNvPr id="2" name="Title 1"/>
          <p:cNvSpPr>
            <a:spLocks noGrp="1"/>
          </p:cNvSpPr>
          <p:nvPr>
            <p:ph type="title"/>
          </p:nvPr>
        </p:nvSpPr>
        <p:spPr/>
        <p:txBody>
          <a:bodyPr>
            <a:normAutofit/>
          </a:bodyPr>
          <a:lstStyle/>
          <a:p>
            <a:pPr algn="r" rtl="1"/>
            <a:r>
              <a:rPr lang="fa-IR" sz="6000" dirty="0" smtClean="0">
                <a:latin typeface="Times New Roman" pitchFamily="18" charset="0"/>
                <a:cs typeface="Times New Roman" pitchFamily="18" charset="0"/>
              </a:rPr>
              <a:t>چه چیزی مهم است؟</a:t>
            </a:r>
            <a:endParaRPr lang="en-US" sz="6000" b="1" dirty="0">
              <a:latin typeface="Times New Roman" pitchFamily="18" charset="0"/>
              <a:cs typeface="Times New Roman" pitchFamily="18" charset="0"/>
            </a:endParaRPr>
          </a:p>
        </p:txBody>
      </p:sp>
      <p:sp>
        <p:nvSpPr>
          <p:cNvPr id="3" name="Content Placeholder 2"/>
          <p:cNvSpPr>
            <a:spLocks noGrp="1"/>
          </p:cNvSpPr>
          <p:nvPr>
            <p:ph type="body" idx="1"/>
          </p:nvPr>
        </p:nvSpPr>
        <p:spPr>
          <a:xfrm>
            <a:off x="381000" y="1633536"/>
            <a:ext cx="5410200" cy="4691064"/>
          </a:xfrm>
        </p:spPr>
        <p:txBody>
          <a:bodyPr>
            <a:normAutofit/>
          </a:bodyPr>
          <a:lstStyle/>
          <a:p>
            <a:pPr algn="r" rtl="1">
              <a:buFont typeface="Wingdings" pitchFamily="2" charset="2"/>
              <a:buChar char="q"/>
            </a:pPr>
            <a:r>
              <a:rPr lang="fa-IR" sz="2400" dirty="0" smtClean="0">
                <a:latin typeface="Times New Roman" pitchFamily="18" charset="0"/>
                <a:cs typeface="Times New Roman" pitchFamily="18" charset="0"/>
              </a:rPr>
              <a:t>کد گزاری بهینه</a:t>
            </a:r>
          </a:p>
          <a:p>
            <a:pPr algn="r" rtl="1">
              <a:buFont typeface="Wingdings" pitchFamily="2" charset="2"/>
              <a:buChar char="q"/>
            </a:pPr>
            <a:r>
              <a:rPr lang="fa-IR" sz="2400" dirty="0" smtClean="0">
                <a:latin typeface="Times New Roman" pitchFamily="18" charset="0"/>
                <a:cs typeface="Times New Roman" pitchFamily="18" charset="0"/>
              </a:rPr>
              <a:t>قاعده مندیهای آماری تصاویر</a:t>
            </a:r>
          </a:p>
        </p:txBody>
      </p:sp>
      <p:sp>
        <p:nvSpPr>
          <p:cNvPr id="9" name="TextBox 8"/>
          <p:cNvSpPr txBox="1"/>
          <p:nvPr/>
        </p:nvSpPr>
        <p:spPr>
          <a:xfrm>
            <a:off x="8458200" y="457200"/>
            <a:ext cx="569387" cy="1015663"/>
          </a:xfrm>
          <a:prstGeom prst="rect">
            <a:avLst/>
          </a:prstGeom>
          <a:noFill/>
        </p:spPr>
        <p:txBody>
          <a:bodyPr wrap="none" rtlCol="0">
            <a:spAutoFit/>
          </a:bodyPr>
          <a:lstStyle/>
          <a:p>
            <a:r>
              <a:rPr lang="fa-IR" sz="6000" b="1" dirty="0" smtClean="0">
                <a:effectLst>
                  <a:outerShdw blurRad="38100" dist="38100" dir="2700000" algn="tl">
                    <a:srgbClr val="000000">
                      <a:alpha val="43137"/>
                    </a:srgbClr>
                  </a:outerShdw>
                </a:effectLst>
                <a:latin typeface="Times New Roman" pitchFamily="18" charset="0"/>
                <a:cs typeface="Times New Roman" pitchFamily="18" charset="0"/>
              </a:rPr>
              <a:t>2</a:t>
            </a:r>
            <a:endParaRPr lang="en-US"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کدگزاری کارا</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381000" y="1447800"/>
            <a:ext cx="8229600" cy="5410200"/>
          </a:xfrm>
        </p:spPr>
        <p:txBody>
          <a:bodyPr>
            <a:normAutofit lnSpcReduction="10000"/>
          </a:bodyPr>
          <a:lstStyle/>
          <a:p>
            <a:pPr algn="just" rtl="1"/>
            <a:r>
              <a:rPr lang="fa-IR" dirty="0" smtClean="0">
                <a:latin typeface="Times New Roman" pitchFamily="18" charset="0"/>
                <a:cs typeface="Times New Roman" pitchFamily="18" charset="0"/>
              </a:rPr>
              <a:t>مشاهدات: حجم زیاد اطلاعات ورودی، پردازش کند نواحی بالا</a:t>
            </a:r>
          </a:p>
          <a:p>
            <a:pPr algn="just" rtl="1"/>
            <a:r>
              <a:rPr lang="fa-IR" dirty="0" smtClean="0">
                <a:effectLst>
                  <a:outerShdw blurRad="38100" dist="38100" dir="2700000" algn="tl">
                    <a:srgbClr val="000000">
                      <a:alpha val="43137"/>
                    </a:srgbClr>
                  </a:outerShdw>
                </a:effectLst>
                <a:latin typeface="Times New Roman" pitchFamily="18" charset="0"/>
                <a:cs typeface="Times New Roman" pitchFamily="18" charset="0"/>
              </a:rPr>
              <a:t>نظریه کدگزاری کارا: </a:t>
            </a:r>
            <a:r>
              <a:rPr lang="fa-IR" dirty="0" smtClean="0">
                <a:latin typeface="Times New Roman" pitchFamily="18" charset="0"/>
                <a:cs typeface="Times New Roman" pitchFamily="18" charset="0"/>
              </a:rPr>
              <a:t>وظیفه قشرهای حسی، پردازش داده های ورودی است به نحوی که حاصل این پردازش، افزونگی نداشته باشد و حجم آن متناسب با اطلاعاتی باشد که منتقل می کند</a:t>
            </a:r>
          </a:p>
          <a:p>
            <a:pPr algn="just" rtl="1"/>
            <a:r>
              <a:rPr lang="fa-IR" dirty="0" smtClean="0">
                <a:latin typeface="Times New Roman" pitchFamily="18" charset="0"/>
                <a:cs typeface="Times New Roman" pitchFamily="18" charset="0"/>
              </a:rPr>
              <a:t>محدودیتها</a:t>
            </a:r>
          </a:p>
          <a:p>
            <a:pPr algn="just" rtl="1"/>
            <a:r>
              <a:rPr lang="fa-IR" dirty="0" smtClean="0">
                <a:latin typeface="Times New Roman" pitchFamily="18" charset="0"/>
                <a:cs typeface="Times New Roman" pitchFamily="18" charset="0"/>
              </a:rPr>
              <a:t>کارایی کد = تطابق کد با آمارگان پیامهایی که مخابره می کند</a:t>
            </a:r>
          </a:p>
          <a:p>
            <a:pPr lvl="1" algn="just" rtl="1"/>
            <a:r>
              <a:rPr lang="fa-IR" dirty="0" smtClean="0">
                <a:latin typeface="Times New Roman" pitchFamily="18" charset="0"/>
                <a:cs typeface="Times New Roman" pitchFamily="18" charset="0"/>
              </a:rPr>
              <a:t>کدگزاری نورونی: بازنمایی نورون سازگار با ساختار آمارگان ورودی</a:t>
            </a:r>
          </a:p>
          <a:p>
            <a:pPr lvl="1" algn="just" rtl="1"/>
            <a:r>
              <a:rPr lang="fa-IR" dirty="0" smtClean="0">
                <a:latin typeface="Times New Roman" pitchFamily="18" charset="0"/>
                <a:cs typeface="Times New Roman" pitchFamily="18" charset="0"/>
              </a:rPr>
              <a:t>یک بازنمایی برای همه اطلاعات بهینه نیست</a:t>
            </a:r>
          </a:p>
          <a:p>
            <a:pPr algn="just" rtl="1"/>
            <a:r>
              <a:rPr lang="fa-IR" dirty="0" smtClean="0">
                <a:latin typeface="Times New Roman" pitchFamily="18" charset="0"/>
                <a:cs typeface="Times New Roman" pitchFamily="18" charset="0"/>
              </a:rPr>
              <a:t>آمارگان ورودیهای سیستم بینایی</a:t>
            </a:r>
            <a:r>
              <a:rPr lang="fa-IR" dirty="0" smtClean="0">
                <a:latin typeface="Times New Roman" pitchFamily="18" charset="0"/>
                <a:cs typeface="Times New Roman" pitchFamily="18" charset="0"/>
                <a:sym typeface="Wingdings" pitchFamily="2" charset="2"/>
              </a:rPr>
              <a:t></a:t>
            </a:r>
            <a:r>
              <a:rPr lang="fa-IR" dirty="0" smtClean="0">
                <a:latin typeface="Times New Roman" pitchFamily="18" charset="0"/>
                <a:cs typeface="Times New Roman" pitchFamily="18" charset="0"/>
              </a:rPr>
              <a:t>تصویر طبیعی</a:t>
            </a:r>
            <a:r>
              <a:rPr lang="fa-IR" dirty="0" smtClean="0">
                <a:latin typeface="Times New Roman" pitchFamily="18" charset="0"/>
                <a:cs typeface="Times New Roman" pitchFamily="18" charset="0"/>
                <a:sym typeface="Wingdings" pitchFamily="2" charset="2"/>
              </a:rPr>
              <a:t></a:t>
            </a:r>
            <a:r>
              <a:rPr lang="fa-IR" dirty="0" smtClean="0">
                <a:latin typeface="Times New Roman" pitchFamily="18" charset="0"/>
                <a:cs typeface="Times New Roman" pitchFamily="18" charset="0"/>
              </a:rPr>
              <a:t> سیستم بهینه </a:t>
            </a:r>
            <a:r>
              <a:rPr lang="fa-IR" dirty="0" smtClean="0">
                <a:latin typeface="Times New Roman" pitchFamily="18" charset="0"/>
                <a:cs typeface="Times New Roman" pitchFamily="18" charset="0"/>
                <a:sym typeface="Wingdings" pitchFamily="2" charset="2"/>
              </a:rPr>
              <a:t></a:t>
            </a:r>
            <a:r>
              <a:rPr lang="fa-IR" dirty="0" smtClean="0">
                <a:latin typeface="Times New Roman" pitchFamily="18" charset="0"/>
                <a:cs typeface="Times New Roman" pitchFamily="18" charset="0"/>
              </a:rPr>
              <a:t> درکی از بینایی بیولوژیکی</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19</a:t>
            </a:fld>
            <a:endParaRPr lang="en-US" sz="1600" b="1" i="1" dirty="0"/>
          </a:p>
        </p:txBody>
      </p:sp>
    </p:spTree>
  </p:cSld>
  <p:clrMapOvr>
    <a:masterClrMapping/>
  </p:clrMapOvr>
  <p:transition>
    <p:cover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سوال...</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تصاویر از چه </a:t>
            </a:r>
            <a:r>
              <a:rPr lang="fa-IR" dirty="0" smtClean="0">
                <a:effectLst>
                  <a:outerShdw blurRad="38100" dist="38100" dir="2700000" algn="tl">
                    <a:srgbClr val="000000">
                      <a:alpha val="43137"/>
                    </a:srgbClr>
                  </a:outerShdw>
                </a:effectLst>
                <a:latin typeface="Times New Roman" pitchFamily="18" charset="0"/>
                <a:cs typeface="Times New Roman" pitchFamily="18" charset="0"/>
              </a:rPr>
              <a:t>عناصری</a:t>
            </a:r>
            <a:r>
              <a:rPr lang="fa-IR" dirty="0" smtClean="0">
                <a:latin typeface="Times New Roman" pitchFamily="18" charset="0"/>
                <a:cs typeface="Times New Roman" pitchFamily="18" charset="0"/>
              </a:rPr>
              <a:t> تشکیل شده اند؟</a:t>
            </a:r>
          </a:p>
          <a:p>
            <a:pPr algn="just" rtl="1"/>
            <a:r>
              <a:rPr lang="fa-IR" dirty="0" smtClean="0">
                <a:latin typeface="Times New Roman" pitchFamily="18" charset="0"/>
                <a:cs typeface="Times New Roman" pitchFamily="18" charset="0"/>
              </a:rPr>
              <a:t>مغز ما </a:t>
            </a:r>
            <a:r>
              <a:rPr lang="fa-IR" dirty="0" smtClean="0">
                <a:effectLst>
                  <a:outerShdw blurRad="38100" dist="38100" dir="2700000" algn="tl">
                    <a:srgbClr val="000000">
                      <a:alpha val="43137"/>
                    </a:srgbClr>
                  </a:outerShdw>
                </a:effectLst>
                <a:latin typeface="Times New Roman" pitchFamily="18" charset="0"/>
                <a:cs typeface="Times New Roman" pitchFamily="18" charset="0"/>
              </a:rPr>
              <a:t>چگونه</a:t>
            </a:r>
            <a:r>
              <a:rPr lang="fa-IR" dirty="0" smtClean="0">
                <a:latin typeface="Times New Roman" pitchFamily="18" charset="0"/>
                <a:cs typeface="Times New Roman" pitchFamily="18" charset="0"/>
              </a:rPr>
              <a:t> تصاویر را می بیند؟</a:t>
            </a:r>
          </a:p>
          <a:p>
            <a:pPr lvl="1" algn="just" rtl="1"/>
            <a:r>
              <a:rPr lang="fa-IR" dirty="0" smtClean="0">
                <a:effectLst>
                  <a:outerShdw blurRad="38100" dist="38100" dir="2700000" algn="tl">
                    <a:srgbClr val="000000">
                      <a:alpha val="43137"/>
                    </a:srgbClr>
                  </a:outerShdw>
                </a:effectLst>
                <a:latin typeface="Times New Roman" pitchFamily="18" charset="0"/>
                <a:cs typeface="Times New Roman" pitchFamily="18" charset="0"/>
              </a:rPr>
              <a:t>ساختار</a:t>
            </a:r>
            <a:r>
              <a:rPr lang="fa-IR" dirty="0" smtClean="0">
                <a:latin typeface="Times New Roman" pitchFamily="18" charset="0"/>
                <a:cs typeface="Times New Roman" pitchFamily="18" charset="0"/>
              </a:rPr>
              <a:t> مغز چه اطلاعاتی را به ما می دهد؟</a:t>
            </a:r>
          </a:p>
          <a:p>
            <a:pPr lvl="1" algn="just" rtl="1"/>
            <a:r>
              <a:rPr lang="fa-IR" dirty="0" smtClean="0">
                <a:effectLst>
                  <a:outerShdw blurRad="38100" dist="38100" dir="2700000" algn="tl">
                    <a:srgbClr val="000000">
                      <a:alpha val="43137"/>
                    </a:srgbClr>
                  </a:outerShdw>
                </a:effectLst>
                <a:latin typeface="Times New Roman" pitchFamily="18" charset="0"/>
                <a:cs typeface="Times New Roman" pitchFamily="18" charset="0"/>
              </a:rPr>
              <a:t>نورونها</a:t>
            </a:r>
            <a:r>
              <a:rPr lang="fa-IR" dirty="0" smtClean="0">
                <a:latin typeface="Times New Roman" pitchFamily="18" charset="0"/>
                <a:cs typeface="Times New Roman" pitchFamily="18" charset="0"/>
              </a:rPr>
              <a:t>ی مراحل گوناگون بینایی به چه چیزی واکنش نشان می دهند؟</a:t>
            </a:r>
          </a:p>
          <a:p>
            <a:pPr lvl="1" algn="just" rtl="1"/>
            <a:r>
              <a:rPr lang="fa-IR" dirty="0" smtClean="0">
                <a:latin typeface="Times New Roman" pitchFamily="18" charset="0"/>
                <a:cs typeface="Times New Roman" pitchFamily="18" charset="0"/>
              </a:rPr>
              <a:t>هر بخش مغز روی اطلاعات بینایی چه </a:t>
            </a:r>
            <a:r>
              <a:rPr lang="fa-IR" dirty="0" smtClean="0">
                <a:effectLst>
                  <a:outerShdw blurRad="38100" dist="38100" dir="2700000" algn="tl">
                    <a:srgbClr val="000000">
                      <a:alpha val="43137"/>
                    </a:srgbClr>
                  </a:outerShdw>
                </a:effectLst>
                <a:latin typeface="Times New Roman" pitchFamily="18" charset="0"/>
                <a:cs typeface="Times New Roman" pitchFamily="18" charset="0"/>
              </a:rPr>
              <a:t>پردازشی</a:t>
            </a:r>
            <a:r>
              <a:rPr lang="fa-IR" dirty="0" smtClean="0">
                <a:latin typeface="Times New Roman" pitchFamily="18" charset="0"/>
                <a:cs typeface="Times New Roman" pitchFamily="18" charset="0"/>
              </a:rPr>
              <a:t> انجام می دهد؟</a:t>
            </a:r>
          </a:p>
          <a:p>
            <a:pPr lvl="1" algn="just" rtl="1"/>
            <a:r>
              <a:rPr lang="fa-IR" dirty="0" smtClean="0">
                <a:effectLst>
                  <a:outerShdw blurRad="38100" dist="38100" dir="2700000" algn="tl">
                    <a:srgbClr val="000000">
                      <a:alpha val="43137"/>
                    </a:srgbClr>
                  </a:outerShdw>
                </a:effectLst>
                <a:latin typeface="Times New Roman" pitchFamily="18" charset="0"/>
                <a:cs typeface="Times New Roman" pitchFamily="18" charset="0"/>
              </a:rPr>
              <a:t>استراتژی</a:t>
            </a:r>
            <a:r>
              <a:rPr lang="fa-IR" dirty="0" smtClean="0">
                <a:latin typeface="Times New Roman" pitchFamily="18" charset="0"/>
                <a:cs typeface="Times New Roman" pitchFamily="18" charset="0"/>
              </a:rPr>
              <a:t> بینایی مغز چیست؟</a:t>
            </a:r>
          </a:p>
          <a:p>
            <a:pPr algn="just" rtl="1"/>
            <a:r>
              <a:rPr lang="fa-IR" dirty="0" smtClean="0">
                <a:latin typeface="Times New Roman" pitchFamily="18" charset="0"/>
                <a:cs typeface="Times New Roman" pitchFamily="18" charset="0"/>
              </a:rPr>
              <a:t>چطور می توان از این دانش </a:t>
            </a:r>
            <a:r>
              <a:rPr lang="fa-IR" dirty="0" smtClean="0">
                <a:effectLst>
                  <a:outerShdw blurRad="38100" dist="38100" dir="2700000" algn="tl">
                    <a:srgbClr val="000000">
                      <a:alpha val="43137"/>
                    </a:srgbClr>
                  </a:outerShdw>
                </a:effectLst>
                <a:latin typeface="Times New Roman" pitchFamily="18" charset="0"/>
                <a:cs typeface="Times New Roman" pitchFamily="18" charset="0"/>
              </a:rPr>
              <a:t>استفاده </a:t>
            </a:r>
            <a:r>
              <a:rPr lang="fa-IR" dirty="0" smtClean="0">
                <a:latin typeface="Times New Roman" pitchFamily="18" charset="0"/>
                <a:cs typeface="Times New Roman" pitchFamily="18" charset="0"/>
              </a:rPr>
              <a:t>کرد؟</a:t>
            </a:r>
          </a:p>
          <a:p>
            <a:pPr algn="just" rtl="1"/>
            <a:r>
              <a:rPr lang="fa-IR" dirty="0" smtClean="0">
                <a:effectLst>
                  <a:outerShdw blurRad="38100" dist="38100" dir="2700000" algn="tl">
                    <a:srgbClr val="000000">
                      <a:alpha val="43137"/>
                    </a:srgbClr>
                  </a:outerShdw>
                </a:effectLst>
                <a:latin typeface="Times New Roman" pitchFamily="18" charset="0"/>
                <a:cs typeface="Times New Roman" pitchFamily="18" charset="0"/>
              </a:rPr>
              <a:t>چهره</a:t>
            </a:r>
            <a:r>
              <a:rPr lang="fa-IR" dirty="0" smtClean="0">
                <a:latin typeface="Times New Roman" pitchFamily="18" charset="0"/>
                <a:cs typeface="Times New Roman" pitchFamily="18" charset="0"/>
              </a:rPr>
              <a:t> انسانی چگونه تشخیص داده می شود؟</a:t>
            </a:r>
          </a:p>
          <a:p>
            <a:pPr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2</a:t>
            </a:fld>
            <a:endParaRPr lang="en-US" sz="1600" b="1" i="1" dirty="0"/>
          </a:p>
        </p:txBody>
      </p:sp>
    </p:spTree>
  </p:cSld>
  <p:clrMapOvr>
    <a:masterClrMapping/>
  </p:clrMapOvr>
  <p:transition>
    <p:cover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انگیزه بررسی تصاویر طبیعی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82808"/>
            <a:ext cx="8229600" cy="4975192"/>
          </a:xfrm>
        </p:spPr>
        <p:txBody>
          <a:bodyPr>
            <a:normAutofit fontScale="92500" lnSpcReduction="20000"/>
          </a:bodyPr>
          <a:lstStyle/>
          <a:p>
            <a:pPr algn="just" rtl="1"/>
            <a:r>
              <a:rPr lang="fa-IR" dirty="0" smtClean="0">
                <a:latin typeface="Times New Roman" pitchFamily="18" charset="0"/>
                <a:cs typeface="Times New Roman" pitchFamily="18" charset="0"/>
              </a:rPr>
              <a:t>اهداف محاسباتی سیستم بینایی اولیه</a:t>
            </a:r>
          </a:p>
          <a:p>
            <a:pPr lvl="1" algn="just" rtl="1"/>
            <a:r>
              <a:rPr lang="fa-IR" dirty="0" smtClean="0">
                <a:latin typeface="Times New Roman" pitchFamily="18" charset="0"/>
                <a:cs typeface="Times New Roman" pitchFamily="18" charset="0"/>
              </a:rPr>
              <a:t>فهم بهتر چگونگی کدگزاری اطلاعات در سیستم بینایی</a:t>
            </a:r>
          </a:p>
          <a:p>
            <a:pPr lvl="1" algn="just" rtl="1"/>
            <a:r>
              <a:rPr lang="fa-IR" dirty="0" smtClean="0">
                <a:latin typeface="Times New Roman" pitchFamily="18" charset="0"/>
                <a:cs typeface="Times New Roman" pitchFamily="18" charset="0"/>
              </a:rPr>
              <a:t>محدودیتهای محاسباتی بیولوژیکی</a:t>
            </a:r>
          </a:p>
          <a:p>
            <a:pPr lvl="1" algn="just" rtl="1"/>
            <a:r>
              <a:rPr lang="fa-IR" dirty="0" smtClean="0">
                <a:latin typeface="Times New Roman" pitchFamily="18" charset="0"/>
                <a:cs typeface="Times New Roman" pitchFamily="18" charset="0"/>
              </a:rPr>
              <a:t>تا چه اندازه خصوصیات پاسخ آن می تواند قاعده مندی آماری موجود در آنها را شرح دهد؟</a:t>
            </a:r>
          </a:p>
          <a:p>
            <a:pPr algn="just" rtl="1"/>
            <a:r>
              <a:rPr lang="fa-IR" dirty="0" smtClean="0">
                <a:latin typeface="Times New Roman" pitchFamily="18" charset="0"/>
                <a:cs typeface="Times New Roman" pitchFamily="18" charset="0"/>
              </a:rPr>
              <a:t>سیستمهای بیولوژیکی زیر فشار تکاملی شدیدی هستند</a:t>
            </a:r>
          </a:p>
          <a:p>
            <a:pPr lvl="1" algn="just" rtl="1"/>
            <a:r>
              <a:rPr lang="fa-IR" dirty="0" smtClean="0">
                <a:latin typeface="Times New Roman" pitchFamily="18" charset="0"/>
                <a:cs typeface="Times New Roman" pitchFamily="18" charset="0"/>
              </a:rPr>
              <a:t>کدهایی بسیار کارا</a:t>
            </a:r>
          </a:p>
          <a:p>
            <a:pPr algn="just" rtl="1"/>
            <a:r>
              <a:rPr lang="fa-IR" dirty="0" smtClean="0">
                <a:latin typeface="Times New Roman" pitchFamily="18" charset="0"/>
                <a:cs typeface="Times New Roman" pitchFamily="18" charset="0"/>
              </a:rPr>
              <a:t>بر طبق نظریه اطلاعات کدهایی که از نظر آماری کاراتر هستند، همانهایی هستند که قاعده مندیهای داده ها را به بهترین نحو اخذ می کنند. </a:t>
            </a:r>
          </a:p>
          <a:p>
            <a:pPr algn="just" rtl="1"/>
            <a:r>
              <a:rPr lang="fa-IR" dirty="0" smtClean="0">
                <a:latin typeface="Times New Roman" pitchFamily="18" charset="0"/>
                <a:cs typeface="Times New Roman" pitchFamily="18" charset="0"/>
              </a:rPr>
              <a:t>انجام وظایف مهم بینایی</a:t>
            </a:r>
          </a:p>
          <a:p>
            <a:pPr lvl="1" algn="just" rtl="1"/>
            <a:r>
              <a:rPr lang="fa-IR" dirty="0" smtClean="0">
                <a:latin typeface="Times New Roman" pitchFamily="18" charset="0"/>
                <a:cs typeface="Times New Roman" pitchFamily="18" charset="0"/>
              </a:rPr>
              <a:t>یافتن ویژگیهای جالب</a:t>
            </a:r>
          </a:p>
          <a:p>
            <a:pPr lvl="1" algn="just" rtl="1"/>
            <a:r>
              <a:rPr lang="fa-IR" dirty="0" smtClean="0">
                <a:latin typeface="Times New Roman" pitchFamily="18" charset="0"/>
                <a:cs typeface="Times New Roman" pitchFamily="18" charset="0"/>
              </a:rPr>
              <a:t>پر کردن اطلاعات جا افتاده</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20</a:t>
            </a:fld>
            <a:endParaRPr lang="en-US" sz="1600" b="1" i="1" dirty="0"/>
          </a:p>
        </p:txBody>
      </p:sp>
    </p:spTree>
  </p:cSld>
  <p:clrMapOvr>
    <a:masterClrMapping/>
  </p:clrMapOvr>
  <p:transition>
    <p:cover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آمارگان تصویر</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می توان این مجموعه را به صورت قطعی تعریف کرد...</a:t>
            </a:r>
          </a:p>
          <a:p>
            <a:pPr algn="ctr" rtl="1"/>
            <a:r>
              <a:rPr lang="fa-IR" dirty="0" smtClean="0">
                <a:latin typeface="Times New Roman" pitchFamily="18" charset="0"/>
                <a:cs typeface="Times New Roman" pitchFamily="18" charset="0"/>
              </a:rPr>
              <a:t>ولی این عضویت ”نرم“ است و بهتر است آنرا از احتمال استفاده کرد...</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21</a:t>
            </a:fld>
            <a:endParaRPr lang="en-US" sz="1600" b="1" i="1" dirty="0"/>
          </a:p>
        </p:txBody>
      </p:sp>
      <p:sp>
        <p:nvSpPr>
          <p:cNvPr id="7" name="Oval 6"/>
          <p:cNvSpPr/>
          <p:nvPr/>
        </p:nvSpPr>
        <p:spPr>
          <a:xfrm>
            <a:off x="1600200" y="685800"/>
            <a:ext cx="6858000" cy="3733800"/>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0" y="1219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33800" y="1371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24200" y="1524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8000" y="1676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00400" y="1905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57600" y="2133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733800" y="2590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505200" y="2590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57600" y="2819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810000" y="3048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19600" y="3200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96000" y="2667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67400" y="3048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715000" y="2895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410200" y="2819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276600" y="1219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200400" y="1371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200400" y="1676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429000" y="1828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29000" y="2057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276600" y="2209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657600" y="2362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886200" y="2819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038600" y="2971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67200" y="2895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419600" y="3048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648200" y="3048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648200" y="3276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105400" y="2819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248400" y="3124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429000" y="1447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581400" y="1905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429000" y="1600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886200" y="2209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038600" y="2362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3886200" y="2438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114800" y="2514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038600" y="2667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191000" y="3124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495800" y="2743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105400" y="3276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953000" y="3352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19800" y="2819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400800" y="2971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543800" y="2667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7239000" y="2514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010400" y="2286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581400" y="1295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657600" y="1676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886200" y="1828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3810000" y="2057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114800" y="2209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4267200" y="2362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4419600" y="2514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267200" y="2667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181600" y="2971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334000" y="3124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486400" y="3276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5638800" y="3429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6705600" y="2362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629400" y="2895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6477000" y="2743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6324600" y="2743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657600" y="1524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810000" y="1524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962400" y="1676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4038600" y="1981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648200" y="2590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572000" y="2895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724400" y="2743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876800" y="2667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5105400" y="2590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5334000" y="2514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486400" y="2590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638800" y="2590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5791200" y="2667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6019800" y="2514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6248400" y="2590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5562600" y="29718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5715000" y="3124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5867400" y="3276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876800" y="2895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5029200" y="3048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4724400" y="3048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4876800" y="3200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172200" y="2895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477000" y="2514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6019800" y="3200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5257800" y="2743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5638800" y="27432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6629400" y="2667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6781800" y="28194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858000" y="2514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7010400" y="26670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6705600" y="2514600"/>
            <a:ext cx="762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6477000" y="533400"/>
            <a:ext cx="2057400" cy="381000"/>
          </a:xfrm>
          <a:prstGeom prst="rect">
            <a:avLst/>
          </a:prstGeom>
          <a:noFill/>
        </p:spPr>
        <p:txBody>
          <a:bodyPr wrap="square" rtlCol="0">
            <a:spAutoFit/>
          </a:bodyPr>
          <a:lstStyle/>
          <a:p>
            <a:r>
              <a:rPr lang="fa-IR" dirty="0" smtClean="0">
                <a:latin typeface="Times New Roman" pitchFamily="18" charset="0"/>
                <a:cs typeface="Times New Roman" pitchFamily="18" charset="0"/>
              </a:rPr>
              <a:t>فضای تمام تصاویر</a:t>
            </a:r>
            <a:endParaRPr lang="en-US" dirty="0">
              <a:latin typeface="Times New Roman" pitchFamily="18" charset="0"/>
              <a:cs typeface="Times New Roman" pitchFamily="18" charset="0"/>
            </a:endParaRPr>
          </a:p>
        </p:txBody>
      </p:sp>
      <p:sp>
        <p:nvSpPr>
          <p:cNvPr id="112" name="Rectangle 111"/>
          <p:cNvSpPr/>
          <p:nvPr/>
        </p:nvSpPr>
        <p:spPr>
          <a:xfrm>
            <a:off x="4648200" y="1981200"/>
            <a:ext cx="1305165" cy="369332"/>
          </a:xfrm>
          <a:prstGeom prst="rect">
            <a:avLst/>
          </a:prstGeom>
        </p:spPr>
        <p:txBody>
          <a:bodyPr wrap="none">
            <a:spAutoFit/>
          </a:bodyPr>
          <a:lstStyle/>
          <a:p>
            <a:r>
              <a:rPr lang="fa-IR" dirty="0" smtClean="0">
                <a:latin typeface="Times New Roman" pitchFamily="18" charset="0"/>
                <a:cs typeface="Times New Roman" pitchFamily="18" charset="0"/>
              </a:rPr>
              <a:t>تصاویر معمول</a:t>
            </a:r>
            <a:endParaRPr lang="en-US" dirty="0">
              <a:latin typeface="Times New Roman" pitchFamily="18" charset="0"/>
              <a:cs typeface="Times New Roman" pitchFamily="18" charset="0"/>
            </a:endParaRPr>
          </a:p>
        </p:txBody>
      </p:sp>
      <p:sp>
        <p:nvSpPr>
          <p:cNvPr id="113" name="Line Callout 2 112"/>
          <p:cNvSpPr/>
          <p:nvPr/>
        </p:nvSpPr>
        <p:spPr>
          <a:xfrm>
            <a:off x="7086600" y="4724400"/>
            <a:ext cx="1066800" cy="533400"/>
          </a:xfrm>
          <a:prstGeom prst="borderCallout2">
            <a:avLst>
              <a:gd name="adj1" fmla="val 18750"/>
              <a:gd name="adj2" fmla="val -8333"/>
              <a:gd name="adj3" fmla="val 17036"/>
              <a:gd name="adj4" fmla="val -41524"/>
              <a:gd name="adj5" fmla="val -288643"/>
              <a:gd name="adj6" fmla="val -560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itchFamily="18" charset="0"/>
                <a:cs typeface="Times New Roman" pitchFamily="18" charset="0"/>
              </a:rPr>
              <a:t>P(x)</a:t>
            </a:r>
            <a:endParaRPr lang="en-US" b="1" dirty="0">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متدولوژی عمومی</a:t>
            </a:r>
            <a:endParaRPr lang="en-US" sz="6000" b="1" dirty="0">
              <a:latin typeface="Times New Roman" pitchFamily="18" charset="0"/>
              <a:cs typeface="Times New Roman" pitchFamily="18" charset="0"/>
            </a:endParaRPr>
          </a:p>
        </p:txBody>
      </p:sp>
      <p:graphicFrame>
        <p:nvGraphicFramePr>
          <p:cNvPr id="5" name="Content Placeholder 4"/>
          <p:cNvGraphicFramePr>
            <a:graphicFrameLocks noGrp="1"/>
          </p:cNvGraphicFramePr>
          <p:nvPr>
            <p:ph idx="1"/>
          </p:nvPr>
        </p:nvGraphicFramePr>
        <p:xfrm>
          <a:off x="457200" y="1371600"/>
          <a:ext cx="8229600" cy="5083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22</a:t>
            </a:fld>
            <a:endParaRPr lang="en-US" sz="1600" b="1" i="1" dirty="0"/>
          </a:p>
        </p:txBody>
      </p:sp>
    </p:spTree>
  </p:cSld>
  <p:clrMapOvr>
    <a:masterClrMapping/>
  </p:clrMapOvr>
  <p:transition>
    <p:cover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آمارگان تک پیکسلی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شدت روشنایی تصاویر طبیعی متمایل به مقادیر کوچک</a:t>
            </a:r>
          </a:p>
          <a:p>
            <a:pPr algn="just" rtl="1"/>
            <a:r>
              <a:rPr lang="fa-IR" dirty="0" smtClean="0">
                <a:latin typeface="Times New Roman" pitchFamily="18" charset="0"/>
                <a:cs typeface="Times New Roman" pitchFamily="18" charset="0"/>
              </a:rPr>
              <a:t>غیرخطی بودن گیرنده های مخروطی</a:t>
            </a:r>
          </a:p>
          <a:p>
            <a:pPr lvl="1" algn="just" rtl="1"/>
            <a:r>
              <a:rPr lang="fa-IR" dirty="0" smtClean="0">
                <a:latin typeface="Times New Roman" pitchFamily="18" charset="0"/>
                <a:cs typeface="Times New Roman" pitchFamily="18" charset="0"/>
              </a:rPr>
              <a:t>تابع لگاریتم: توزیع یکنواخت تر، افزایش کنتراست</a:t>
            </a:r>
          </a:p>
          <a:p>
            <a:pPr lvl="1" algn="just" rtl="1"/>
            <a:r>
              <a:rPr lang="fa-IR" dirty="0" smtClean="0">
                <a:latin typeface="Times New Roman" pitchFamily="18" charset="0"/>
                <a:cs typeface="Times New Roman" pitchFamily="18" charset="0"/>
              </a:rPr>
              <a:t>هموارسازی هیستوگرام: هیستوگرام تجمعی تصاویر طبیعی </a:t>
            </a:r>
          </a:p>
          <a:p>
            <a:pPr algn="just" rtl="1"/>
            <a:r>
              <a:rPr lang="fa-IR" dirty="0" smtClean="0">
                <a:latin typeface="Times New Roman" pitchFamily="18" charset="0"/>
                <a:cs typeface="Times New Roman" pitchFamily="18" charset="0"/>
              </a:rPr>
              <a:t>کاراترین تبدیلی که از ظرفیت اطلاعاتی بازنمایی استفاده می کند: توزیع یکنواخت با داشتن بازه ثابتی برای بازنمایی بیشترین مقدار اطلاعات را منتقل می کند</a:t>
            </a:r>
          </a:p>
          <a:p>
            <a:pPr algn="just" rtl="1"/>
            <a:r>
              <a:rPr lang="fa-IR" dirty="0" smtClean="0">
                <a:latin typeface="Times New Roman" pitchFamily="18" charset="0"/>
                <a:cs typeface="Times New Roman" pitchFamily="18" charset="0"/>
              </a:rPr>
              <a:t>آماره مرتبه اول: میانگین</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23</a:t>
            </a:fld>
            <a:endParaRPr lang="en-US" sz="1600" b="1" i="1" dirty="0"/>
          </a:p>
        </p:txBody>
      </p:sp>
    </p:spTree>
  </p:cSld>
  <p:clrMapOvr>
    <a:masterClrMapping/>
  </p:clrMapOvr>
  <p:transition>
    <p:cover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آمارگان تک پیکسلی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lnSpcReduction="10000"/>
          </a:bodyPr>
          <a:lstStyle/>
          <a:p>
            <a:pPr algn="ctr" rtl="1"/>
            <a:r>
              <a:rPr lang="fa-IR" dirty="0" smtClean="0">
                <a:latin typeface="Times New Roman" pitchFamily="18" charset="0"/>
                <a:cs typeface="Times New Roman" pitchFamily="18" charset="0"/>
              </a:rPr>
              <a:t>شدت روشنایی خطی صحنه های طبیعی به سمت مقادیر کوچک متمایل است (بالا چپ) مثالی از شدت روشنایی خطی تصاویر طبیعی (بالا راست) هیستوگرام این تصویر (پایین چپ) مدل غیرخطی سلولهای مخروطی (پایین راست) هیستوگرام پاسخ غیرخطی سلولهای مخروطی به این تصویر</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24</a:t>
            </a:fld>
            <a:endParaRPr lang="en-US" sz="1600" b="1" i="1" dirty="0"/>
          </a:p>
        </p:txBody>
      </p:sp>
      <p:sp>
        <p:nvSpPr>
          <p:cNvPr id="12" name="Picture Placeholder 11"/>
          <p:cNvSpPr>
            <a:spLocks noGrp="1"/>
          </p:cNvSpPr>
          <p:nvPr>
            <p:ph type="pic" idx="1"/>
          </p:nvPr>
        </p:nvSpPr>
        <p:spPr/>
      </p:sp>
      <p:sp>
        <p:nvSpPr>
          <p:cNvPr id="5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121" name="Object 1"/>
          <p:cNvGraphicFramePr>
            <a:graphicFrameLocks noChangeAspect="1"/>
          </p:cNvGraphicFramePr>
          <p:nvPr/>
        </p:nvGraphicFramePr>
        <p:xfrm>
          <a:off x="1143000" y="381000"/>
          <a:ext cx="7324725" cy="5492302"/>
        </p:xfrm>
        <a:graphic>
          <a:graphicData uri="http://schemas.openxmlformats.org/presentationml/2006/ole">
            <p:oleObj spid="_x0000_s5121" name="Bitmap Image" r:id="rId4" imgW="8361905" imgH="7923810" progId="PBrush">
              <p:embed/>
            </p:oleObj>
          </a:graphicData>
        </a:graphic>
      </p:graphicFrame>
    </p:spTree>
  </p:cSld>
  <p:clrMapOvr>
    <a:masterClrMapping/>
  </p:clrMapOvr>
  <p:transition>
    <p:cover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198" y="0"/>
            <a:ext cx="818602" cy="6858000"/>
          </a:xfrm>
        </p:spPr>
        <p:txBody>
          <a:bodyPr>
            <a:noAutofit/>
          </a:bodyPr>
          <a:lstStyle/>
          <a:p>
            <a:pPr algn="r" rtl="1"/>
            <a:r>
              <a:rPr lang="fa-IR" sz="2800" dirty="0" smtClean="0">
                <a:ln w="6350">
                  <a:solidFill>
                    <a:schemeClr val="accent2"/>
                  </a:solidFill>
                </a:ln>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ضعف هیستوگرام پیکسلها در نشان دادن محتوای تصاویر</a:t>
            </a:r>
            <a:endParaRPr lang="en-US" sz="2800" b="1" dirty="0">
              <a:ln w="6350">
                <a:solidFill>
                  <a:schemeClr val="accent2"/>
                </a:solidFill>
              </a:ln>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 Placeholder 4"/>
          <p:cNvSpPr>
            <a:spLocks noGrp="1"/>
          </p:cNvSpPr>
          <p:nvPr>
            <p:ph type="body" idx="1"/>
          </p:nvPr>
        </p:nvSpPr>
        <p:spPr>
          <a:xfrm>
            <a:off x="1066800" y="292608"/>
            <a:ext cx="581024" cy="3017520"/>
          </a:xfrm>
        </p:spPr>
        <p:txBody>
          <a:bodyPr>
            <a:noAutofit/>
          </a:bodyPr>
          <a:lstStyle/>
          <a:p>
            <a:r>
              <a:rPr lang="fa-IR" sz="3600" dirty="0" smtClean="0">
                <a:latin typeface="Times New Roman" pitchFamily="18" charset="0"/>
                <a:cs typeface="Times New Roman" pitchFamily="18" charset="0"/>
              </a:rPr>
              <a:t>تصویر</a:t>
            </a:r>
            <a:endParaRPr lang="en-US" sz="3600" dirty="0">
              <a:latin typeface="Times New Roman" pitchFamily="18" charset="0"/>
              <a:cs typeface="Times New Roman" pitchFamily="18" charset="0"/>
            </a:endParaRPr>
          </a:p>
        </p:txBody>
      </p:sp>
      <p:sp>
        <p:nvSpPr>
          <p:cNvPr id="6" name="Text Placeholder 5"/>
          <p:cNvSpPr>
            <a:spLocks noGrp="1"/>
          </p:cNvSpPr>
          <p:nvPr>
            <p:ph type="body" sz="half" idx="3"/>
          </p:nvPr>
        </p:nvSpPr>
        <p:spPr>
          <a:xfrm>
            <a:off x="1066800" y="3429000"/>
            <a:ext cx="581024" cy="3017520"/>
          </a:xfrm>
        </p:spPr>
        <p:txBody>
          <a:bodyPr>
            <a:noAutofit/>
          </a:bodyPr>
          <a:lstStyle/>
          <a:p>
            <a:r>
              <a:rPr lang="fa-IR" sz="3600" dirty="0" smtClean="0">
                <a:latin typeface="Times New Roman" pitchFamily="18" charset="0"/>
                <a:cs typeface="Times New Roman" pitchFamily="18" charset="0"/>
              </a:rPr>
              <a:t>هیستوگرام</a:t>
            </a:r>
            <a:endParaRPr lang="en-US" sz="3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25</a:t>
            </a:fld>
            <a:endParaRPr lang="en-US" sz="1600" b="1" i="1" dirty="0"/>
          </a:p>
        </p:txBody>
      </p:sp>
      <p:sp>
        <p:nvSpPr>
          <p:cNvPr id="12" name="Content Placeholder 11"/>
          <p:cNvSpPr>
            <a:spLocks noGrp="1"/>
          </p:cNvSpPr>
          <p:nvPr>
            <p:ph sz="quarter" idx="2"/>
          </p:nvPr>
        </p:nvSpPr>
        <p:spPr>
          <a:xfrm>
            <a:off x="1724024" y="292608"/>
            <a:ext cx="6858000" cy="3017520"/>
          </a:xfrm>
        </p:spPr>
        <p:txBody>
          <a:bodyPr/>
          <a:lstStyle/>
          <a:p>
            <a:endParaRPr lang="en-US"/>
          </a:p>
        </p:txBody>
      </p:sp>
      <p:sp>
        <p:nvSpPr>
          <p:cNvPr id="13" name="Content Placeholder 12"/>
          <p:cNvSpPr>
            <a:spLocks noGrp="1"/>
          </p:cNvSpPr>
          <p:nvPr>
            <p:ph sz="quarter" idx="4"/>
          </p:nvPr>
        </p:nvSpPr>
        <p:spPr>
          <a:xfrm>
            <a:off x="1724024" y="3429000"/>
            <a:ext cx="6858000" cy="3017520"/>
          </a:xfrm>
        </p:spPr>
        <p:txBody>
          <a:bodyPr/>
          <a:lstStyle/>
          <a:p>
            <a:endParaRPr lang="en-US" dirty="0"/>
          </a:p>
        </p:txBody>
      </p:sp>
      <p:pic>
        <p:nvPicPr>
          <p:cNvPr id="3" name="Picture 2"/>
          <p:cNvPicPr>
            <a:picLocks noChangeAspect="1" noChangeArrowheads="1"/>
          </p:cNvPicPr>
          <p:nvPr/>
        </p:nvPicPr>
        <p:blipFill>
          <a:blip r:embed="rId3" cstate="print"/>
          <a:srcRect/>
          <a:stretch>
            <a:fillRect/>
          </a:stretch>
        </p:blipFill>
        <p:spPr bwMode="auto">
          <a:xfrm>
            <a:off x="1759194" y="306676"/>
            <a:ext cx="2419350" cy="2400300"/>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4197594" y="306676"/>
            <a:ext cx="2428875" cy="2428875"/>
          </a:xfrm>
          <a:prstGeom prst="rect">
            <a:avLst/>
          </a:prstGeom>
          <a:noFill/>
          <a:ln w="9525">
            <a:noFill/>
            <a:miter lim="800000"/>
            <a:headEnd/>
            <a:tailEnd/>
          </a:ln>
        </p:spPr>
      </p:pic>
      <p:pic>
        <p:nvPicPr>
          <p:cNvPr id="9" name="Picture 6"/>
          <p:cNvPicPr>
            <a:picLocks noChangeAspect="1" noChangeArrowheads="1"/>
          </p:cNvPicPr>
          <p:nvPr/>
        </p:nvPicPr>
        <p:blipFill>
          <a:blip r:embed="rId5" cstate="print"/>
          <a:srcRect/>
          <a:stretch>
            <a:fillRect/>
          </a:stretch>
        </p:blipFill>
        <p:spPr bwMode="auto">
          <a:xfrm>
            <a:off x="2216394" y="3278476"/>
            <a:ext cx="1733550" cy="3209925"/>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4654794" y="3278476"/>
            <a:ext cx="1733550" cy="3190875"/>
          </a:xfrm>
          <a:prstGeom prst="rect">
            <a:avLst/>
          </a:prstGeom>
          <a:noFill/>
          <a:ln w="9525">
            <a:noFill/>
            <a:miter lim="800000"/>
            <a:headEnd/>
            <a:tailEnd/>
          </a:ln>
        </p:spPr>
      </p:pic>
      <p:pic>
        <p:nvPicPr>
          <p:cNvPr id="1032" name="Picture 8"/>
          <p:cNvPicPr>
            <a:picLocks noChangeAspect="1" noChangeArrowheads="1"/>
          </p:cNvPicPr>
          <p:nvPr/>
        </p:nvPicPr>
        <p:blipFill>
          <a:blip r:embed="rId7" cstate="print"/>
          <a:srcRect/>
          <a:stretch>
            <a:fillRect/>
          </a:stretch>
        </p:blipFill>
        <p:spPr bwMode="auto">
          <a:xfrm>
            <a:off x="6629400" y="304800"/>
            <a:ext cx="2409825" cy="2419350"/>
          </a:xfrm>
          <a:prstGeom prst="rect">
            <a:avLst/>
          </a:prstGeom>
          <a:noFill/>
          <a:ln w="9525">
            <a:noFill/>
            <a:miter lim="800000"/>
            <a:headEnd/>
            <a:tailEnd/>
          </a:ln>
        </p:spPr>
      </p:pic>
      <p:pic>
        <p:nvPicPr>
          <p:cNvPr id="21" name="Picture 7"/>
          <p:cNvPicPr>
            <a:picLocks noChangeAspect="1" noChangeArrowheads="1"/>
          </p:cNvPicPr>
          <p:nvPr/>
        </p:nvPicPr>
        <p:blipFill>
          <a:blip r:embed="rId6" cstate="print"/>
          <a:srcRect/>
          <a:stretch>
            <a:fillRect/>
          </a:stretch>
        </p:blipFill>
        <p:spPr bwMode="auto">
          <a:xfrm>
            <a:off x="7010400" y="3276600"/>
            <a:ext cx="1733550" cy="3190875"/>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آمارگان مرتبه دوم</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منطبق با طیف بزرگی تصاویر طبیعی </a:t>
            </a:r>
          </a:p>
          <a:p>
            <a:pPr lvl="1" algn="just" rtl="1"/>
            <a:r>
              <a:rPr lang="fa-IR" dirty="0" smtClean="0">
                <a:latin typeface="Times New Roman" pitchFamily="18" charset="0"/>
                <a:cs typeface="Times New Roman" pitchFamily="18" charset="0"/>
              </a:rPr>
              <a:t>کواریانس = خود-همبستگی تصاویر طبیعی</a:t>
            </a:r>
          </a:p>
          <a:p>
            <a:pPr lvl="1" algn="just" rtl="1"/>
            <a:r>
              <a:rPr lang="fa-IR" dirty="0" smtClean="0">
                <a:latin typeface="Times New Roman" pitchFamily="18" charset="0"/>
                <a:cs typeface="Times New Roman" pitchFamily="18" charset="0"/>
              </a:rPr>
              <a:t>تبدیل فوریه = خود-همبستگی با طیف توانی (= مربع طیف بزرگی) تصاویر طبیعی</a:t>
            </a:r>
          </a:p>
          <a:p>
            <a:pPr algn="just" rtl="1"/>
            <a:r>
              <a:rPr lang="fa-IR" dirty="0" smtClean="0">
                <a:latin typeface="Times New Roman" pitchFamily="18" charset="0"/>
                <a:cs typeface="Times New Roman" pitchFamily="18" charset="0"/>
              </a:rPr>
              <a:t>طیف بزرگی </a:t>
            </a:r>
            <a:r>
              <a:rPr lang="en-US" dirty="0" smtClean="0">
                <a:latin typeface="Times New Roman" pitchFamily="18" charset="0"/>
                <a:cs typeface="Times New Roman" pitchFamily="18" charset="0"/>
              </a:rPr>
              <a:t>1/f</a:t>
            </a:r>
            <a:r>
              <a:rPr lang="fa-IR"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lvl="1" algn="just" rtl="1"/>
            <a:r>
              <a:rPr lang="fa-IR" dirty="0" smtClean="0">
                <a:latin typeface="Times New Roman" pitchFamily="18" charset="0"/>
                <a:cs typeface="Times New Roman" pitchFamily="18" charset="0"/>
              </a:rPr>
              <a:t>همبستگی برای مؤلفه های فرکانس مکانی پایینتر قویتر است</a:t>
            </a:r>
            <a:endParaRPr lang="en-US" dirty="0" smtClean="0">
              <a:latin typeface="Times New Roman" pitchFamily="18" charset="0"/>
              <a:cs typeface="Times New Roman" pitchFamily="18" charset="0"/>
            </a:endParaRPr>
          </a:p>
          <a:p>
            <a:pPr lvl="1" algn="just" rtl="1"/>
            <a:r>
              <a:rPr lang="fa-IR" dirty="0" smtClean="0">
                <a:latin typeface="Times New Roman" pitchFamily="18" charset="0"/>
                <a:cs typeface="Times New Roman" pitchFamily="18" charset="0"/>
              </a:rPr>
              <a:t>جایی که همبستگی در تصویر نباشد، طیف بزرگی مسطح</a:t>
            </a:r>
          </a:p>
          <a:p>
            <a:pPr algn="just" rtl="1"/>
            <a:r>
              <a:rPr lang="fa-IR" dirty="0" smtClean="0">
                <a:latin typeface="Times New Roman" pitchFamily="18" charset="0"/>
                <a:cs typeface="Times New Roman" pitchFamily="18" charset="0"/>
              </a:rPr>
              <a:t>تصاویر رسته های گوناگون طبیعی دارای سبک خود در طیف بزرگی </a:t>
            </a:r>
          </a:p>
          <a:p>
            <a:pPr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26</a:t>
            </a:fld>
            <a:endParaRPr lang="en-US" sz="1600" b="1" i="1" dirty="0"/>
          </a:p>
        </p:txBody>
      </p:sp>
    </p:spTree>
  </p:cSld>
  <p:clrMapOvr>
    <a:masterClrMapping/>
  </p:clrMapOvr>
  <p:transition>
    <p:cover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همبستگی پیکسلها</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27</a:t>
            </a:fld>
            <a:endParaRPr lang="en-US" sz="1600" b="1" i="1" dirty="0"/>
          </a:p>
        </p:txBody>
      </p:sp>
      <p:pic>
        <p:nvPicPr>
          <p:cNvPr id="2050" name="Picture 2"/>
          <p:cNvPicPr>
            <a:picLocks noChangeAspect="1" noChangeArrowheads="1"/>
          </p:cNvPicPr>
          <p:nvPr/>
        </p:nvPicPr>
        <p:blipFill>
          <a:blip r:embed="rId3" cstate="print"/>
          <a:srcRect/>
          <a:stretch>
            <a:fillRect/>
          </a:stretch>
        </p:blipFill>
        <p:spPr bwMode="auto">
          <a:xfrm>
            <a:off x="457201" y="2667000"/>
            <a:ext cx="2682910" cy="27432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200400" y="2667000"/>
            <a:ext cx="2669059" cy="27432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5943600" y="2667000"/>
            <a:ext cx="2743200" cy="2789434"/>
          </a:xfrm>
          <a:prstGeom prst="rect">
            <a:avLst/>
          </a:prstGeom>
          <a:noFill/>
          <a:ln w="9525">
            <a:noFill/>
            <a:miter lim="800000"/>
            <a:headEnd/>
            <a:tailEnd/>
          </a:ln>
        </p:spPr>
      </p:pic>
      <p:pic>
        <p:nvPicPr>
          <p:cNvPr id="2056" name="Picture 8"/>
          <p:cNvPicPr>
            <a:picLocks noChangeAspect="1" noChangeArrowheads="1"/>
          </p:cNvPicPr>
          <p:nvPr/>
        </p:nvPicPr>
        <p:blipFill>
          <a:blip r:embed="rId6" cstate="print"/>
          <a:srcRect/>
          <a:stretch>
            <a:fillRect/>
          </a:stretch>
        </p:blipFill>
        <p:spPr bwMode="auto">
          <a:xfrm>
            <a:off x="457200" y="1447800"/>
            <a:ext cx="8305800" cy="48768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500" fill="hold"/>
                                        <p:tgtEl>
                                          <p:spTgt spid="2056"/>
                                        </p:tgtEl>
                                        <p:attrNameLst>
                                          <p:attrName>ppt_x</p:attrName>
                                        </p:attrNameLst>
                                      </p:cBhvr>
                                      <p:tavLst>
                                        <p:tav tm="0">
                                          <p:val>
                                            <p:strVal val="#ppt_x"/>
                                          </p:val>
                                        </p:tav>
                                        <p:tav tm="100000">
                                          <p:val>
                                            <p:strVal val="#ppt_x"/>
                                          </p:val>
                                        </p:tav>
                                      </p:tavLst>
                                    </p:anim>
                                    <p:anim calcmode="lin" valueType="num">
                                      <p:cBhvr additive="base">
                                        <p:cTn id="8"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آمارگان مرتبه دوم</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lnSpcReduction="10000"/>
          </a:bodyPr>
          <a:lstStyle/>
          <a:p>
            <a:pPr algn="ctr" rtl="1"/>
            <a:r>
              <a:rPr lang="fa-IR" dirty="0" smtClean="0">
                <a:latin typeface="Times New Roman" pitchFamily="18" charset="0"/>
                <a:cs typeface="Times New Roman" pitchFamily="18" charset="0"/>
              </a:rPr>
              <a:t>طیف بزرگی تصاویر طبیعی متناسب با 1/</a:t>
            </a:r>
            <a:r>
              <a:rPr lang="en-US" dirty="0" smtClean="0">
                <a:latin typeface="Times New Roman" pitchFamily="18" charset="0"/>
                <a:cs typeface="Times New Roman" pitchFamily="18" charset="0"/>
              </a:rPr>
              <a:t>f </a:t>
            </a:r>
            <a:r>
              <a:rPr lang="fa-IR" dirty="0" smtClean="0">
                <a:latin typeface="Times New Roman" pitchFamily="18" charset="0"/>
                <a:cs typeface="Times New Roman" pitchFamily="18" charset="0"/>
              </a:rPr>
              <a:t>است. (چپ) بزرگی فرکانس مکانی دوبعدی. (راست) بزرگی فرکانس مکانی که از تجمیع بزرگی دوبعدی روی تمام راستاها بدست آمده است. منحنی خاکستری داده های تمام فرکانسهاست و نسخه هموار شده آن(میانگین آن) با منحنی سیاه مشخص شده است.(پایین) طیف توانی</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28</a:t>
            </a:fld>
            <a:endParaRPr lang="en-US" sz="1600" b="1" i="1" dirty="0"/>
          </a:p>
        </p:txBody>
      </p:sp>
      <p:sp>
        <p:nvSpPr>
          <p:cNvPr id="5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39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 name="Picture Placeholder 10"/>
          <p:cNvSpPr>
            <a:spLocks noGrp="1"/>
          </p:cNvSpPr>
          <p:nvPr>
            <p:ph type="pic" idx="1"/>
          </p:nvPr>
        </p:nvSpPr>
        <p:spPr/>
      </p:sp>
      <p:graphicFrame>
        <p:nvGraphicFramePr>
          <p:cNvPr id="253957" name="Object 5"/>
          <p:cNvGraphicFramePr>
            <a:graphicFrameLocks noChangeAspect="1"/>
          </p:cNvGraphicFramePr>
          <p:nvPr/>
        </p:nvGraphicFramePr>
        <p:xfrm>
          <a:off x="1143000" y="381000"/>
          <a:ext cx="7315200" cy="3048000"/>
        </p:xfrm>
        <a:graphic>
          <a:graphicData uri="http://schemas.openxmlformats.org/presentationml/2006/ole">
            <p:oleObj spid="_x0000_s253957" name="Bitmap Image" r:id="rId4" imgW="9876190" imgH="4571429" progId="PBrush">
              <p:embed/>
            </p:oleObj>
          </a:graphicData>
        </a:graphic>
      </p:graphicFrame>
      <p:sp>
        <p:nvSpPr>
          <p:cNvPr id="25395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3958" name="Object 6"/>
          <p:cNvGraphicFramePr>
            <a:graphicFrameLocks noChangeAspect="1"/>
          </p:cNvGraphicFramePr>
          <p:nvPr/>
        </p:nvGraphicFramePr>
        <p:xfrm>
          <a:off x="2971799" y="3429000"/>
          <a:ext cx="3272041" cy="2438400"/>
        </p:xfrm>
        <a:graphic>
          <a:graphicData uri="http://schemas.openxmlformats.org/presentationml/2006/ole">
            <p:oleObj spid="_x0000_s253958" name="Bitmap Image" r:id="rId5" imgW="9638095" imgH="7219048" progId="PBrush">
              <p:embed/>
            </p:oleObj>
          </a:graphicData>
        </a:graphic>
      </p:graphicFrame>
    </p:spTree>
  </p:cSld>
  <p:clrMapOvr>
    <a:masterClrMapping/>
  </p:clrMapOvr>
  <p:transition>
    <p:cover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آمارگان مراتب بالاتر</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طیف فاز فوریه = مکمل طیف بزرگی (= آمارگان مرتبه دوم)</a:t>
            </a:r>
          </a:p>
          <a:p>
            <a:pPr lvl="1" algn="just" rtl="1"/>
            <a:r>
              <a:rPr lang="fa-IR" dirty="0" smtClean="0">
                <a:latin typeface="Times New Roman" pitchFamily="18" charset="0"/>
                <a:cs typeface="Times New Roman" pitchFamily="18" charset="0"/>
              </a:rPr>
              <a:t>طیف فاز دارای اطلاعاتی ایست که از لحاظ مفهومی مرتبط ترند</a:t>
            </a:r>
          </a:p>
          <a:p>
            <a:pPr algn="just" rtl="1"/>
            <a:r>
              <a:rPr lang="fa-IR" dirty="0" smtClean="0">
                <a:latin typeface="Times New Roman" pitchFamily="18" charset="0"/>
                <a:cs typeface="Times New Roman" pitchFamily="18" charset="0"/>
              </a:rPr>
              <a:t>آمارگان مرتبه دوم برای مشخص کردن داده های غیرگوسی کافی نیستند</a:t>
            </a:r>
          </a:p>
          <a:p>
            <a:pPr algn="just" rtl="1"/>
            <a:r>
              <a:rPr lang="fa-IR" dirty="0" smtClean="0">
                <a:latin typeface="Times New Roman" pitchFamily="18" charset="0"/>
                <a:cs typeface="Times New Roman" pitchFamily="18" charset="0"/>
              </a:rPr>
              <a:t>مدلهای نظری کدگزاری پراکنده و تحلیل مؤلفه مستقل</a:t>
            </a:r>
            <a:r>
              <a:rPr lang="en-US" dirty="0" smtClean="0">
                <a:latin typeface="Times New Roman" pitchFamily="18" charset="0"/>
                <a:cs typeface="Times New Roman" pitchFamily="18" charset="0"/>
              </a:rPr>
              <a:t>(ICA) </a:t>
            </a:r>
            <a:r>
              <a:rPr lang="fa-IR" dirty="0" smtClean="0">
                <a:latin typeface="Times New Roman" pitchFamily="18" charset="0"/>
                <a:cs typeface="Times New Roman" pitchFamily="18" charset="0"/>
              </a:rPr>
              <a:t>نشان داده اند که با مدل کردن آمارگان مرتبه بالا و غیرگوسی تصاویر طبیعی امکان توجیه ساختار محلی و راستادار میدان گیرندگی سلولهای ساده وجود دارد</a:t>
            </a:r>
          </a:p>
          <a:p>
            <a:pPr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29</a:t>
            </a:fld>
            <a:endParaRPr lang="en-US" sz="1600" b="1" i="1" dirty="0"/>
          </a:p>
        </p:txBody>
      </p:sp>
      <p:graphicFrame>
        <p:nvGraphicFramePr>
          <p:cNvPr id="13313" name="Object 1"/>
          <p:cNvGraphicFramePr>
            <a:graphicFrameLocks noChangeAspect="1"/>
          </p:cNvGraphicFramePr>
          <p:nvPr/>
        </p:nvGraphicFramePr>
        <p:xfrm>
          <a:off x="838200" y="3962400"/>
          <a:ext cx="7086600" cy="2895600"/>
        </p:xfrm>
        <a:graphic>
          <a:graphicData uri="http://schemas.openxmlformats.org/presentationml/2006/ole">
            <p:oleObj spid="_x0000_s13313" name="Bitmap Image" r:id="rId4" imgW="10964806" imgH="5409524" progId="PBrush">
              <p:embed/>
            </p:oleObj>
          </a:graphicData>
        </a:graphic>
      </p:graphicFrame>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 calcmode="lin" valueType="num">
                                      <p:cBhvr additive="base">
                                        <p:cTn id="7" dur="500" fill="hold"/>
                                        <p:tgtEl>
                                          <p:spTgt spid="13313"/>
                                        </p:tgtEl>
                                        <p:attrNameLst>
                                          <p:attrName>ppt_x</p:attrName>
                                        </p:attrNameLst>
                                      </p:cBhvr>
                                      <p:tavLst>
                                        <p:tav tm="0">
                                          <p:val>
                                            <p:strVal val="#ppt_x"/>
                                          </p:val>
                                        </p:tav>
                                        <p:tav tm="100000">
                                          <p:val>
                                            <p:strVal val="#ppt_x"/>
                                          </p:val>
                                        </p:tav>
                                      </p:tavLst>
                                    </p:anim>
                                    <p:anim calcmode="lin" valueType="num">
                                      <p:cBhvr additive="base">
                                        <p:cTn id="8" dur="500" fill="hold"/>
                                        <p:tgtEl>
                                          <p:spTgt spid="133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02920" cy="300831"/>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3</a:t>
            </a:fld>
            <a:endParaRPr lang="en-US" sz="1600" b="1" i="1" dirty="0"/>
          </a:p>
        </p:txBody>
      </p:sp>
      <p:sp>
        <p:nvSpPr>
          <p:cNvPr id="2" name="Title 1"/>
          <p:cNvSpPr>
            <a:spLocks noGrp="1"/>
          </p:cNvSpPr>
          <p:nvPr>
            <p:ph type="title"/>
          </p:nvPr>
        </p:nvSpPr>
        <p:spPr/>
        <p:txBody>
          <a:bodyPr>
            <a:normAutofit/>
          </a:bodyPr>
          <a:lstStyle/>
          <a:p>
            <a:pPr algn="r" rtl="1"/>
            <a:r>
              <a:rPr lang="fa-IR" sz="6000" dirty="0" smtClean="0">
                <a:latin typeface="Times New Roman" pitchFamily="18" charset="0"/>
                <a:cs typeface="Times New Roman" pitchFamily="18" charset="0"/>
              </a:rPr>
              <a:t>عناوین ارائه</a:t>
            </a:r>
            <a:endParaRPr lang="en-US" sz="6000" b="1" dirty="0">
              <a:latin typeface="Times New Roman" pitchFamily="18" charset="0"/>
              <a:cs typeface="Times New Roman" pitchFamily="18" charset="0"/>
            </a:endParaRPr>
          </a:p>
        </p:txBody>
      </p:sp>
      <p:sp>
        <p:nvSpPr>
          <p:cNvPr id="3" name="Content Placeholder 2"/>
          <p:cNvSpPr>
            <a:spLocks noGrp="1"/>
          </p:cNvSpPr>
          <p:nvPr>
            <p:ph type="body" idx="1"/>
          </p:nvPr>
        </p:nvSpPr>
        <p:spPr>
          <a:xfrm>
            <a:off x="381000" y="1371600"/>
            <a:ext cx="5410200" cy="5486400"/>
          </a:xfrm>
        </p:spPr>
        <p:txBody>
          <a:bodyPr>
            <a:normAutofit fontScale="92500" lnSpcReduction="10000"/>
          </a:bodyPr>
          <a:lstStyle/>
          <a:p>
            <a:pPr algn="r" rtl="1">
              <a:buFont typeface="Wingdings" pitchFamily="2" charset="2"/>
              <a:buChar char="q"/>
            </a:pPr>
            <a:r>
              <a:rPr lang="fa-IR" sz="2400" dirty="0" smtClean="0">
                <a:latin typeface="Times New Roman" pitchFamily="18" charset="0"/>
                <a:cs typeface="Times New Roman" pitchFamily="18" charset="0"/>
              </a:rPr>
              <a:t>چطور می بینیم</a:t>
            </a:r>
            <a:r>
              <a:rPr lang="fa-IR"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lvl="1" algn="r" rtl="1">
              <a:buFont typeface="Wingdings" pitchFamily="2" charset="2"/>
              <a:buChar char="q"/>
            </a:pPr>
            <a:r>
              <a:rPr lang="fa-IR" sz="2200" dirty="0" smtClean="0">
                <a:latin typeface="Times New Roman" pitchFamily="18" charset="0"/>
                <a:cs typeface="Times New Roman" pitchFamily="18" charset="0"/>
              </a:rPr>
              <a:t>ساختار مغز</a:t>
            </a:r>
          </a:p>
          <a:p>
            <a:pPr lvl="1" algn="r" rtl="1">
              <a:buFont typeface="Wingdings" pitchFamily="2" charset="2"/>
              <a:buChar char="q"/>
            </a:pPr>
            <a:r>
              <a:rPr lang="fa-IR" sz="2200" dirty="0" smtClean="0">
                <a:latin typeface="Times New Roman" pitchFamily="18" charset="0"/>
                <a:cs typeface="Times New Roman" pitchFamily="18" charset="0"/>
              </a:rPr>
              <a:t>مسیر بینایی</a:t>
            </a:r>
          </a:p>
          <a:p>
            <a:pPr lvl="1" algn="r" rtl="1">
              <a:buFont typeface="Wingdings" pitchFamily="2" charset="2"/>
              <a:buChar char="q"/>
            </a:pPr>
            <a:r>
              <a:rPr lang="fa-IR" sz="2200" dirty="0" smtClean="0">
                <a:latin typeface="Times New Roman" pitchFamily="18" charset="0"/>
                <a:cs typeface="Times New Roman" pitchFamily="18" charset="0"/>
              </a:rPr>
              <a:t>روشهای مطالعات عصب </a:t>
            </a:r>
            <a:r>
              <a:rPr lang="fa-IR" sz="2200" dirty="0" smtClean="0">
                <a:latin typeface="Times New Roman" pitchFamily="18" charset="0"/>
                <a:cs typeface="Times New Roman" pitchFamily="18" charset="0"/>
              </a:rPr>
              <a:t>شناسی</a:t>
            </a:r>
            <a:endParaRPr lang="fa-IR" sz="2200" dirty="0" smtClean="0">
              <a:latin typeface="Times New Roman" pitchFamily="18" charset="0"/>
              <a:cs typeface="Times New Roman" pitchFamily="18" charset="0"/>
            </a:endParaRPr>
          </a:p>
          <a:p>
            <a:pPr algn="r" rtl="1">
              <a:buFont typeface="Wingdings" pitchFamily="2" charset="2"/>
              <a:buChar char="q"/>
            </a:pPr>
            <a:r>
              <a:rPr lang="fa-IR" sz="2400" dirty="0" smtClean="0">
                <a:latin typeface="Times New Roman" pitchFamily="18" charset="0"/>
                <a:cs typeface="Times New Roman" pitchFamily="18" charset="0"/>
              </a:rPr>
              <a:t>چه چیزی در آن مهم است</a:t>
            </a:r>
            <a:r>
              <a:rPr lang="fa-IR"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lvl="1" algn="r" rtl="1">
              <a:buFont typeface="Wingdings" pitchFamily="2" charset="2"/>
              <a:buChar char="q"/>
            </a:pPr>
            <a:r>
              <a:rPr lang="fa-IR" sz="2200" dirty="0" smtClean="0">
                <a:latin typeface="Times New Roman" pitchFamily="18" charset="0"/>
                <a:cs typeface="Times New Roman" pitchFamily="18" charset="0"/>
              </a:rPr>
              <a:t>کد گزاری بهینه</a:t>
            </a:r>
          </a:p>
          <a:p>
            <a:pPr lvl="1" algn="r" rtl="1">
              <a:buFont typeface="Wingdings" pitchFamily="2" charset="2"/>
              <a:buChar char="q"/>
            </a:pPr>
            <a:r>
              <a:rPr lang="fa-IR" sz="2200" dirty="0" smtClean="0">
                <a:latin typeface="Times New Roman" pitchFamily="18" charset="0"/>
                <a:cs typeface="Times New Roman" pitchFamily="18" charset="0"/>
              </a:rPr>
              <a:t>قاعده مندیهای آماری </a:t>
            </a:r>
            <a:r>
              <a:rPr lang="fa-IR" sz="2200" dirty="0" smtClean="0">
                <a:latin typeface="Times New Roman" pitchFamily="18" charset="0"/>
                <a:cs typeface="Times New Roman" pitchFamily="18" charset="0"/>
              </a:rPr>
              <a:t>تصاویر</a:t>
            </a:r>
            <a:endParaRPr lang="fa-IR" dirty="0" smtClean="0">
              <a:latin typeface="Times New Roman" pitchFamily="18" charset="0"/>
              <a:cs typeface="Times New Roman" pitchFamily="18" charset="0"/>
            </a:endParaRPr>
          </a:p>
          <a:p>
            <a:pPr algn="r" rtl="1">
              <a:buFont typeface="Wingdings" pitchFamily="2" charset="2"/>
              <a:buChar char="q"/>
            </a:pPr>
            <a:r>
              <a:rPr lang="fa-IR" sz="2400" dirty="0" smtClean="0">
                <a:latin typeface="Times New Roman" pitchFamily="18" charset="0"/>
                <a:cs typeface="Times New Roman" pitchFamily="18" charset="0"/>
              </a:rPr>
              <a:t>چه حدس می زنند</a:t>
            </a:r>
            <a:r>
              <a:rPr lang="fa-IR"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lvl="1" algn="r" rtl="1">
              <a:buFont typeface="Wingdings" pitchFamily="2" charset="2"/>
              <a:buChar char="q"/>
            </a:pPr>
            <a:r>
              <a:rPr lang="fa-IR" sz="2200" dirty="0" smtClean="0">
                <a:latin typeface="Times New Roman" pitchFamily="18" charset="0"/>
                <a:cs typeface="Times New Roman" pitchFamily="18" charset="0"/>
              </a:rPr>
              <a:t>مدلهای پایین به بالا</a:t>
            </a:r>
          </a:p>
          <a:p>
            <a:pPr lvl="1" algn="r" rtl="1">
              <a:buFont typeface="Wingdings" pitchFamily="2" charset="2"/>
              <a:buChar char="q"/>
            </a:pPr>
            <a:r>
              <a:rPr lang="fa-IR" sz="2200" dirty="0" smtClean="0">
                <a:latin typeface="Times New Roman" pitchFamily="18" charset="0"/>
                <a:cs typeface="Times New Roman" pitchFamily="18" charset="0"/>
              </a:rPr>
              <a:t>مدلهای بالا به </a:t>
            </a:r>
            <a:r>
              <a:rPr lang="fa-IR" sz="2200" dirty="0" smtClean="0">
                <a:latin typeface="Times New Roman" pitchFamily="18" charset="0"/>
                <a:cs typeface="Times New Roman" pitchFamily="18" charset="0"/>
              </a:rPr>
              <a:t>پایین</a:t>
            </a:r>
            <a:endParaRPr lang="fa-IR" sz="2200" dirty="0" smtClean="0">
              <a:latin typeface="Times New Roman" pitchFamily="18" charset="0"/>
              <a:cs typeface="Times New Roman" pitchFamily="18" charset="0"/>
            </a:endParaRPr>
          </a:p>
          <a:p>
            <a:pPr algn="r" rtl="1">
              <a:buFont typeface="Wingdings" pitchFamily="2" charset="2"/>
              <a:buChar char="q"/>
            </a:pPr>
            <a:r>
              <a:rPr lang="fa-IR" sz="2400" dirty="0" smtClean="0">
                <a:latin typeface="Times New Roman" pitchFamily="18" charset="0"/>
                <a:cs typeface="Times New Roman" pitchFamily="18" charset="0"/>
              </a:rPr>
              <a:t>چه حدس می زنیم</a:t>
            </a:r>
            <a:r>
              <a:rPr lang="fa-IR"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lvl="1" algn="r" rtl="1">
              <a:buFont typeface="Wingdings" pitchFamily="2" charset="2"/>
              <a:buChar char="q"/>
            </a:pPr>
            <a:r>
              <a:rPr lang="fa-IR" sz="2200" dirty="0" smtClean="0">
                <a:latin typeface="Times New Roman" pitchFamily="18" charset="0"/>
                <a:cs typeface="Times New Roman" pitchFamily="18" charset="0"/>
              </a:rPr>
              <a:t>مدل پیشنهادی</a:t>
            </a:r>
          </a:p>
          <a:p>
            <a:pPr lvl="1" algn="r" rtl="1">
              <a:buFont typeface="Wingdings" pitchFamily="2" charset="2"/>
              <a:buChar char="q"/>
            </a:pPr>
            <a:r>
              <a:rPr lang="fa-IR" sz="2200" dirty="0" smtClean="0">
                <a:latin typeface="Times New Roman" pitchFamily="18" charset="0"/>
                <a:cs typeface="Times New Roman" pitchFamily="18" charset="0"/>
              </a:rPr>
              <a:t>مدل بازنمایی های همخوان</a:t>
            </a:r>
          </a:p>
          <a:p>
            <a:pPr lvl="1" algn="r" rtl="1">
              <a:buFont typeface="Wingdings" pitchFamily="2" charset="2"/>
              <a:buChar char="q"/>
            </a:pPr>
            <a:r>
              <a:rPr lang="fa-IR" sz="2200" dirty="0" smtClean="0">
                <a:latin typeface="Times New Roman" pitchFamily="18" charset="0"/>
                <a:cs typeface="Times New Roman" pitchFamily="18" charset="0"/>
              </a:rPr>
              <a:t>نتایج</a:t>
            </a:r>
            <a:endParaRPr lang="fa-IR" sz="2200" dirty="0" smtClean="0">
              <a:latin typeface="Times New Roman" pitchFamily="18" charset="0"/>
              <a:cs typeface="Times New Roman" pitchFamily="18" charset="0"/>
            </a:endParaRPr>
          </a:p>
          <a:p>
            <a:pPr algn="r" rtl="1">
              <a:buFont typeface="Wingdings" pitchFamily="2" charset="2"/>
              <a:buChar char="q"/>
            </a:pPr>
            <a:r>
              <a:rPr lang="fa-IR" sz="2200" dirty="0" smtClean="0">
                <a:latin typeface="Times New Roman" pitchFamily="18" charset="0"/>
                <a:cs typeface="Times New Roman" pitchFamily="18" charset="0"/>
              </a:rPr>
              <a:t>جمع </a:t>
            </a:r>
            <a:r>
              <a:rPr lang="fa-IR" sz="2200" dirty="0" smtClean="0">
                <a:latin typeface="Times New Roman" pitchFamily="18" charset="0"/>
                <a:cs typeface="Times New Roman" pitchFamily="18" charset="0"/>
              </a:rPr>
              <a:t>بندی</a:t>
            </a:r>
            <a:endParaRPr lang="fa-IR" sz="2400" dirty="0" smtClean="0">
              <a:latin typeface="Times New Roman" pitchFamily="18" charset="0"/>
              <a:cs typeface="Times New Roman" pitchFamily="18" charset="0"/>
            </a:endParaRPr>
          </a:p>
          <a:p>
            <a:pPr algn="r" rtl="1"/>
            <a:endParaRPr lang="en-US" dirty="0">
              <a:latin typeface="Times New Roman" pitchFamily="18" charset="0"/>
              <a:cs typeface="Times New Roman" pitchFamily="18" charset="0"/>
            </a:endParaRPr>
          </a:p>
        </p:txBody>
      </p:sp>
      <p:sp>
        <p:nvSpPr>
          <p:cNvPr id="9" name="TextBox 8"/>
          <p:cNvSpPr txBox="1"/>
          <p:nvPr/>
        </p:nvSpPr>
        <p:spPr>
          <a:xfrm>
            <a:off x="8458200" y="457200"/>
            <a:ext cx="569387" cy="1015663"/>
          </a:xfrm>
          <a:prstGeom prst="rect">
            <a:avLst/>
          </a:prstGeom>
          <a:noFill/>
        </p:spPr>
        <p:txBody>
          <a:bodyPr wrap="none" rtlCol="0">
            <a:spAutoFit/>
          </a:bodyPr>
          <a:lstStyle/>
          <a:p>
            <a:r>
              <a:rPr lang="fa-IR" sz="6000" b="1" dirty="0" smtClean="0">
                <a:effectLst>
                  <a:outerShdw blurRad="38100" dist="38100" dir="2700000" algn="tl">
                    <a:srgbClr val="000000">
                      <a:alpha val="43137"/>
                    </a:srgbClr>
                  </a:outerShdw>
                </a:effectLst>
                <a:latin typeface="Times New Roman" pitchFamily="18" charset="0"/>
                <a:cs typeface="Times New Roman" pitchFamily="18" charset="0"/>
              </a:rPr>
              <a:t>0</a:t>
            </a:r>
            <a:endParaRPr lang="en-US"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آمارگان مرتبه بالاتر</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Autofit/>
          </a:bodyPr>
          <a:lstStyle/>
          <a:p>
            <a:pPr algn="ctr" rtl="1"/>
            <a:r>
              <a:rPr lang="fa-IR" sz="2000" dirty="0" smtClean="0">
                <a:latin typeface="Times New Roman" pitchFamily="18" charset="0"/>
                <a:cs typeface="Times New Roman" pitchFamily="18" charset="0"/>
              </a:rPr>
              <a:t>طیف </a:t>
            </a:r>
            <a:r>
              <a:rPr lang="fa-IR" sz="2000" dirty="0" smtClean="0">
                <a:latin typeface="Times New Roman" pitchFamily="18" charset="0"/>
                <a:cs typeface="Times New Roman" pitchFamily="18" charset="0"/>
              </a:rPr>
              <a:t>فاز نسبت به طیف بزرگی در ادراک ما سهم بیشتری دارد. هر تصویر از تلفیق طیفهای فاز و بزرگی ساخته می شود</a:t>
            </a:r>
            <a:endParaRPr lang="en-US" sz="20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30</a:t>
            </a:fld>
            <a:endParaRPr lang="en-US" sz="1600" b="1" i="1" dirty="0"/>
          </a:p>
        </p:txBody>
      </p:sp>
      <p:sp>
        <p:nvSpPr>
          <p:cNvPr id="5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39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 name="Picture Placeholder 10"/>
          <p:cNvSpPr>
            <a:spLocks noGrp="1"/>
          </p:cNvSpPr>
          <p:nvPr>
            <p:ph type="pic" idx="1"/>
          </p:nvPr>
        </p:nvSpPr>
        <p:spPr/>
      </p:sp>
      <p:sp>
        <p:nvSpPr>
          <p:cNvPr id="2560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6003" name="Object 3"/>
          <p:cNvGraphicFramePr>
            <a:graphicFrameLocks noChangeAspect="1"/>
          </p:cNvGraphicFramePr>
          <p:nvPr/>
        </p:nvGraphicFramePr>
        <p:xfrm>
          <a:off x="1143000" y="381000"/>
          <a:ext cx="7305675" cy="5486400"/>
        </p:xfrm>
        <a:graphic>
          <a:graphicData uri="http://schemas.openxmlformats.org/presentationml/2006/ole">
            <p:oleObj spid="_x0000_s256003" name="Bitmap Image" r:id="rId4" imgW="11561905" imgH="5934903" progId="PBrush">
              <p:embed/>
            </p:oleObj>
          </a:graphicData>
        </a:graphic>
      </p:graphicFrame>
    </p:spTree>
  </p:cSld>
  <p:clrMapOvr>
    <a:masterClrMapping/>
  </p:clrMapOvr>
  <p:transition>
    <p:cover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محدودیتهای بیولوژیکی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ماهیت چند مقیاسه بازنمایی بینایی اولیه</a:t>
            </a:r>
          </a:p>
          <a:p>
            <a:pPr lvl="1" algn="just" rtl="1"/>
            <a:r>
              <a:rPr lang="fa-IR" dirty="0" smtClean="0">
                <a:latin typeface="Times New Roman" pitchFamily="18" charset="0"/>
                <a:cs typeface="Times New Roman" pitchFamily="18" charset="0"/>
              </a:rPr>
              <a:t>مخصوصاً تنظیم فرکانس مکانی در سلولهای ساده </a:t>
            </a:r>
            <a:r>
              <a:rPr lang="en-US" dirty="0" smtClean="0">
                <a:latin typeface="Times New Roman" pitchFamily="18" charset="0"/>
                <a:cs typeface="Times New Roman" pitchFamily="18" charset="0"/>
              </a:rPr>
              <a:t>V1 </a:t>
            </a:r>
            <a:endParaRPr lang="fa-IR"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تنوع شکل میدان گیرندگی سلولهای ساده</a:t>
            </a:r>
          </a:p>
          <a:p>
            <a:pPr algn="just" rtl="1"/>
            <a:r>
              <a:rPr lang="fa-IR" dirty="0" smtClean="0">
                <a:latin typeface="Times New Roman" pitchFamily="18" charset="0"/>
                <a:cs typeface="Times New Roman" pitchFamily="18" charset="0"/>
              </a:rPr>
              <a:t>نورونها دارای دقت بی نهایت (فرض نادرست)</a:t>
            </a:r>
          </a:p>
          <a:p>
            <a:pPr lvl="1" algn="just" rtl="1"/>
            <a:r>
              <a:rPr lang="fa-IR" dirty="0" smtClean="0">
                <a:latin typeface="Times New Roman" pitchFamily="18" charset="0"/>
                <a:cs typeface="Times New Roman" pitchFamily="18" charset="0"/>
              </a:rPr>
              <a:t>ظرفیت محدود به کمی یک بیت در هر اسپایک نورون</a:t>
            </a:r>
          </a:p>
          <a:p>
            <a:pPr algn="just" rtl="1"/>
            <a:r>
              <a:rPr lang="fa-IR" dirty="0" smtClean="0">
                <a:latin typeface="Times New Roman" pitchFamily="18" charset="0"/>
                <a:cs typeface="Times New Roman" pitchFamily="18" charset="0"/>
              </a:rPr>
              <a:t>اندازه جمعیت نورون</a:t>
            </a:r>
          </a:p>
          <a:p>
            <a:pPr lvl="1" algn="just" rtl="1"/>
            <a:r>
              <a:rPr lang="fa-IR" dirty="0" smtClean="0">
                <a:latin typeface="Times New Roman" pitchFamily="18" charset="0"/>
                <a:cs typeface="Times New Roman" pitchFamily="18" charset="0"/>
              </a:rPr>
              <a:t>خطای بازسازی با افزایش تعداد واحدهای کدگزاری کننده می تواند تا حد دلخواه کوچک شود</a:t>
            </a: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31</a:t>
            </a:fld>
            <a:endParaRPr lang="en-US" sz="1600" b="1" i="1" dirty="0"/>
          </a:p>
        </p:txBody>
      </p:sp>
    </p:spTree>
  </p:cSld>
  <p:clrMapOvr>
    <a:masterClrMapping/>
  </p:clrMapOvr>
  <p:transition>
    <p:cover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وابستگیها بر اساس زمینه</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پاسخ فیلترهای خطی گبر روی مجموعه ای از تصاویر طبیعی </a:t>
            </a:r>
          </a:p>
          <a:p>
            <a:pPr algn="just" rtl="1"/>
            <a:r>
              <a:rPr lang="fa-IR" dirty="0" smtClean="0">
                <a:latin typeface="Times New Roman" pitchFamily="18" charset="0"/>
                <a:cs typeface="Times New Roman" pitchFamily="18" charset="0"/>
              </a:rPr>
              <a:t>پاسخ فیلترها برای محدوده خاصی از تصویر (مثلاً دارای بافت هم جهت با فیلتر ) با توزیع پیش فرض مطابق نیست</a:t>
            </a:r>
          </a:p>
          <a:p>
            <a:pPr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32</a:t>
            </a:fld>
            <a:endParaRPr lang="en-US" sz="1600" b="1" i="1" dirty="0"/>
          </a:p>
        </p:txBody>
      </p:sp>
    </p:spTree>
  </p:cSld>
  <p:clrMapOvr>
    <a:masterClrMapping/>
  </p:clrMapOvr>
  <p:transition>
    <p:cover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وابستگی بر اساس زمینه</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fontScale="85000" lnSpcReduction="10000"/>
          </a:bodyPr>
          <a:lstStyle/>
          <a:p>
            <a:pPr algn="ctr" rtl="1"/>
            <a:r>
              <a:rPr lang="fa-IR" dirty="0" smtClean="0">
                <a:latin typeface="Times New Roman" pitchFamily="18" charset="0"/>
                <a:cs typeface="Times New Roman" pitchFamily="18" charset="0"/>
              </a:rPr>
              <a:t>وابستگی پاسخ مؤلفه های مستقل به زمینه در تصویر. (بالا چپ) مجموعه ای از مؤلفه های مستقل استخراج شده از تصویر. (بالا راست) پاسخ مؤلفه های مستقل به تکه هایی از تصویر از نواحی </a:t>
            </a:r>
            <a:r>
              <a:rPr lang="en-US" dirty="0" smtClean="0">
                <a:latin typeface="Times New Roman" pitchFamily="18" charset="0"/>
                <a:cs typeface="Times New Roman" pitchFamily="18" charset="0"/>
              </a:rPr>
              <a:t>R1 </a:t>
            </a:r>
            <a:r>
              <a:rPr lang="fa-IR" dirty="0" smtClean="0">
                <a:latin typeface="Times New Roman" pitchFamily="18" charset="0"/>
                <a:cs typeface="Times New Roman" pitchFamily="18" charset="0"/>
              </a:rPr>
              <a:t>و </a:t>
            </a:r>
            <a:r>
              <a:rPr lang="en-US" dirty="0" smtClean="0">
                <a:latin typeface="Times New Roman" pitchFamily="18" charset="0"/>
                <a:cs typeface="Times New Roman" pitchFamily="18" charset="0"/>
              </a:rPr>
              <a:t>R2  </a:t>
            </a:r>
            <a:r>
              <a:rPr lang="fa-IR" dirty="0" smtClean="0">
                <a:latin typeface="Times New Roman" pitchFamily="18" charset="0"/>
                <a:cs typeface="Times New Roman" pitchFamily="18" charset="0"/>
              </a:rPr>
              <a:t>مورد تحلیل قرار گرفتند. (پایین چپ) پاسخ مؤلفه های مستقل به ناحیه </a:t>
            </a:r>
            <a:r>
              <a:rPr lang="en-US" dirty="0" smtClean="0">
                <a:latin typeface="Times New Roman" pitchFamily="18" charset="0"/>
                <a:cs typeface="Times New Roman" pitchFamily="18" charset="0"/>
              </a:rPr>
              <a:t>R1 (</a:t>
            </a:r>
            <a:r>
              <a:rPr lang="fa-IR" dirty="0" smtClean="0">
                <a:latin typeface="Times New Roman" pitchFamily="18" charset="0"/>
                <a:cs typeface="Times New Roman" pitchFamily="18" charset="0"/>
              </a:rPr>
              <a:t>پایین راست) پاسخ مؤلفه های مستقل به ناحیه </a:t>
            </a:r>
            <a:r>
              <a:rPr lang="en-US" dirty="0" smtClean="0">
                <a:latin typeface="Times New Roman" pitchFamily="18" charset="0"/>
                <a:cs typeface="Times New Roman" pitchFamily="18" charset="0"/>
              </a:rPr>
              <a:t>R2 . </a:t>
            </a:r>
            <a:r>
              <a:rPr lang="fa-IR" dirty="0" smtClean="0">
                <a:latin typeface="Times New Roman" pitchFamily="18" charset="0"/>
                <a:cs typeface="Times New Roman" pitchFamily="18" charset="0"/>
              </a:rPr>
              <a:t>پاسخ مؤلفه های مستقل با جهت مشابه در زمینه های ذکر شده با توزیع احتمال پیش فرض تفاوت دارد.</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33</a:t>
            </a:fld>
            <a:endParaRPr lang="en-US" sz="1600" b="1" i="1" dirty="0"/>
          </a:p>
        </p:txBody>
      </p:sp>
      <p:sp>
        <p:nvSpPr>
          <p:cNvPr id="5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39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 name="Picture Placeholder 10"/>
          <p:cNvSpPr>
            <a:spLocks noGrp="1"/>
          </p:cNvSpPr>
          <p:nvPr>
            <p:ph type="pic" idx="1"/>
          </p:nvPr>
        </p:nvSpPr>
        <p:spPr/>
      </p:sp>
      <p:sp>
        <p:nvSpPr>
          <p:cNvPr id="2560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descr="karklincontext.bmp"/>
          <p:cNvPicPr/>
          <p:nvPr/>
        </p:nvPicPr>
        <p:blipFill>
          <a:blip r:embed="rId3" cstate="print"/>
          <a:srcRect/>
          <a:stretch>
            <a:fillRect/>
          </a:stretch>
        </p:blipFill>
        <p:spPr bwMode="auto">
          <a:xfrm>
            <a:off x="1143000" y="381000"/>
            <a:ext cx="7315200" cy="54864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وابستگی بر اساس کلاس</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a:xfrm>
            <a:off x="1143000" y="4876800"/>
            <a:ext cx="7333488" cy="1676400"/>
          </a:xfrm>
        </p:spPr>
        <p:txBody>
          <a:bodyPr>
            <a:noAutofit/>
          </a:bodyPr>
          <a:lstStyle/>
          <a:p>
            <a:pPr algn="ctr" rtl="1"/>
            <a:r>
              <a:rPr lang="fa-IR" sz="1600" dirty="0" smtClean="0">
                <a:latin typeface="Times New Roman" pitchFamily="18" charset="0"/>
                <a:cs typeface="Times New Roman" pitchFamily="18" charset="0"/>
              </a:rPr>
              <a:t>توزیع احتمال توام پاسخ فیلترهای گبر به مجموعه تصاویر از کلاس های مختلف. هر سطر پاسخ یک زوج فیلتر با فاصله نسبی متفاوت را ارائه می کند. نمودارهای هر ستون با استفاده از مجموعه تصاویر مختلفی محاسبه شده اند. سه مجموعه از تصاویر برای محاسبه توزیع توام پاسخ ها استفاده شده­اند: تصاویر صورت، تصاویر هواپیما و تصاویری از اشیا متفاوت. نمودارهای ستون سمت چپ با استفاده از تصاویر اشیا متفاوت محاسبه شده اند. نمودار ستون وسط از روی تصاویر چهره و نمودارهای ستون سمت راست نیز با استفاده از تصاویر هواپیما محاسبه شده اند. زوج فیلتر سطر اول دارای فاصله نسبی 7 واحد، سطر دوم فاصله 15 و سطر سوم فاصله 30 واحد می باشند</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34</a:t>
            </a:fld>
            <a:endParaRPr lang="en-US" sz="1600" b="1" i="1" dirty="0"/>
          </a:p>
        </p:txBody>
      </p:sp>
      <p:sp>
        <p:nvSpPr>
          <p:cNvPr id="51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39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 name="Picture Placeholder 10"/>
          <p:cNvSpPr>
            <a:spLocks noGrp="1"/>
          </p:cNvSpPr>
          <p:nvPr>
            <p:ph type="pic" idx="1"/>
          </p:nvPr>
        </p:nvSpPr>
        <p:spPr>
          <a:xfrm>
            <a:off x="1138237" y="373966"/>
            <a:ext cx="7333488" cy="4502834"/>
          </a:xfrm>
        </p:spPr>
      </p:sp>
      <p:sp>
        <p:nvSpPr>
          <p:cNvPr id="2560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11" descr="all.bmp"/>
          <p:cNvPicPr/>
          <p:nvPr/>
        </p:nvPicPr>
        <p:blipFill>
          <a:blip r:embed="rId3" cstate="print"/>
          <a:srcRect/>
          <a:stretch>
            <a:fillRect/>
          </a:stretch>
        </p:blipFill>
        <p:spPr bwMode="auto">
          <a:xfrm>
            <a:off x="1143000" y="381000"/>
            <a:ext cx="7315200" cy="44958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800" b="1" dirty="0" smtClean="0">
                <a:latin typeface="Times New Roman" pitchFamily="18" charset="0"/>
                <a:cs typeface="Times New Roman" pitchFamily="18" charset="0"/>
              </a:rPr>
              <a:t>خلاصه قاعده مندیهای آماری تصاویر</a:t>
            </a:r>
            <a:endParaRPr lang="en-US" sz="48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همبستگیهای مرتبه دوم آشکار</a:t>
            </a:r>
          </a:p>
          <a:p>
            <a:pPr algn="just" rtl="1"/>
            <a:r>
              <a:rPr lang="fa-IR" dirty="0" smtClean="0">
                <a:latin typeface="Times New Roman" pitchFamily="18" charset="0"/>
                <a:cs typeface="Times New Roman" pitchFamily="18" charset="0"/>
              </a:rPr>
              <a:t>وجود جهتهای پراکندگی</a:t>
            </a:r>
          </a:p>
          <a:p>
            <a:pPr algn="just" rtl="1"/>
            <a:r>
              <a:rPr lang="fa-IR" dirty="0" smtClean="0">
                <a:latin typeface="Times New Roman" pitchFamily="18" charset="0"/>
                <a:cs typeface="Times New Roman" pitchFamily="18" charset="0"/>
              </a:rPr>
              <a:t>متعامد نیستند</a:t>
            </a:r>
          </a:p>
          <a:p>
            <a:pPr algn="just" rtl="1"/>
            <a:r>
              <a:rPr lang="fa-IR" dirty="0" smtClean="0">
                <a:latin typeface="Times New Roman" pitchFamily="18" charset="0"/>
                <a:cs typeface="Times New Roman" pitchFamily="18" charset="0"/>
              </a:rPr>
              <a:t>وابستگیهای زمینه</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35</a:t>
            </a:fld>
            <a:endParaRPr lang="en-US" sz="1600" b="1" i="1" dirty="0"/>
          </a:p>
        </p:txBody>
      </p:sp>
    </p:spTree>
  </p:cSld>
  <p:clrMapOvr>
    <a:masterClrMapping/>
  </p:clrMapOvr>
  <p:transition>
    <p:cover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02920" cy="300831"/>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36</a:t>
            </a:fld>
            <a:endParaRPr lang="en-US" sz="1600" b="1" i="1" dirty="0"/>
          </a:p>
        </p:txBody>
      </p:sp>
      <p:sp>
        <p:nvSpPr>
          <p:cNvPr id="2" name="Title 1"/>
          <p:cNvSpPr>
            <a:spLocks noGrp="1"/>
          </p:cNvSpPr>
          <p:nvPr>
            <p:ph type="title"/>
          </p:nvPr>
        </p:nvSpPr>
        <p:spPr/>
        <p:txBody>
          <a:bodyPr>
            <a:normAutofit/>
          </a:bodyPr>
          <a:lstStyle/>
          <a:p>
            <a:pPr algn="r" rtl="1"/>
            <a:r>
              <a:rPr lang="fa-IR" sz="6000" dirty="0" smtClean="0">
                <a:latin typeface="Times New Roman" pitchFamily="18" charset="0"/>
                <a:cs typeface="Times New Roman" pitchFamily="18" charset="0"/>
              </a:rPr>
              <a:t>چه حدس می زنند؟</a:t>
            </a:r>
            <a:endParaRPr lang="en-US" sz="6000" b="1" dirty="0">
              <a:latin typeface="Times New Roman" pitchFamily="18" charset="0"/>
              <a:cs typeface="Times New Roman" pitchFamily="18" charset="0"/>
            </a:endParaRPr>
          </a:p>
        </p:txBody>
      </p:sp>
      <p:sp>
        <p:nvSpPr>
          <p:cNvPr id="3" name="Content Placeholder 2"/>
          <p:cNvSpPr>
            <a:spLocks noGrp="1"/>
          </p:cNvSpPr>
          <p:nvPr>
            <p:ph type="body" idx="1"/>
          </p:nvPr>
        </p:nvSpPr>
        <p:spPr>
          <a:xfrm>
            <a:off x="381000" y="1633536"/>
            <a:ext cx="5410200" cy="4691064"/>
          </a:xfrm>
        </p:spPr>
        <p:txBody>
          <a:bodyPr>
            <a:normAutofit/>
          </a:bodyPr>
          <a:lstStyle/>
          <a:p>
            <a:pPr algn="r" rtl="1">
              <a:buFont typeface="Wingdings" pitchFamily="2" charset="2"/>
              <a:buChar char="q"/>
            </a:pPr>
            <a:r>
              <a:rPr lang="fa-IR" sz="2400" dirty="0" smtClean="0">
                <a:latin typeface="Times New Roman" pitchFamily="18" charset="0"/>
                <a:cs typeface="Times New Roman" pitchFamily="18" charset="0"/>
              </a:rPr>
              <a:t>مدلهای پایین به بالا</a:t>
            </a:r>
          </a:p>
          <a:p>
            <a:pPr algn="r" rtl="1">
              <a:buFont typeface="Wingdings" pitchFamily="2" charset="2"/>
              <a:buChar char="q"/>
            </a:pPr>
            <a:r>
              <a:rPr lang="fa-IR" sz="2400" dirty="0" smtClean="0">
                <a:latin typeface="Times New Roman" pitchFamily="18" charset="0"/>
                <a:cs typeface="Times New Roman" pitchFamily="18" charset="0"/>
              </a:rPr>
              <a:t>مدلهای بالا به پایین</a:t>
            </a:r>
          </a:p>
        </p:txBody>
      </p:sp>
      <p:sp>
        <p:nvSpPr>
          <p:cNvPr id="9" name="TextBox 8"/>
          <p:cNvSpPr txBox="1"/>
          <p:nvPr/>
        </p:nvSpPr>
        <p:spPr>
          <a:xfrm>
            <a:off x="8458200" y="457200"/>
            <a:ext cx="569387" cy="1015663"/>
          </a:xfrm>
          <a:prstGeom prst="rect">
            <a:avLst/>
          </a:prstGeom>
          <a:noFill/>
        </p:spPr>
        <p:txBody>
          <a:bodyPr wrap="none" rtlCol="0">
            <a:spAutoFit/>
          </a:bodyPr>
          <a:lstStyle/>
          <a:p>
            <a:r>
              <a:rPr lang="fa-IR" sz="6000" b="1" dirty="0" smtClean="0">
                <a:effectLst>
                  <a:outerShdw blurRad="38100" dist="38100" dir="2700000" algn="tl">
                    <a:srgbClr val="000000">
                      <a:alpha val="43137"/>
                    </a:srgbClr>
                  </a:outerShdw>
                </a:effectLst>
                <a:latin typeface="Times New Roman" pitchFamily="18" charset="0"/>
                <a:cs typeface="Times New Roman" pitchFamily="18" charset="0"/>
              </a:rPr>
              <a:t>3</a:t>
            </a:r>
            <a:endParaRPr lang="en-US"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مدلهای پایین به بالا</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با توجه به خاصیت نورونهای بیولوژیکی کارکردهای متفاوت بینایی توجیه می شود</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37</a:t>
            </a:fld>
            <a:endParaRPr lang="en-US" sz="1600" b="1" i="1" dirty="0"/>
          </a:p>
        </p:txBody>
      </p:sp>
      <p:graphicFrame>
        <p:nvGraphicFramePr>
          <p:cNvPr id="5" name="Diagram 4"/>
          <p:cNvGraphicFramePr/>
          <p:nvPr/>
        </p:nvGraphicFramePr>
        <p:xfrm>
          <a:off x="0" y="2133600"/>
          <a:ext cx="9144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over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a:t>
            </a:r>
            <a:r>
              <a:rPr lang="en-US" sz="6000" b="1" dirty="0" err="1" smtClean="0">
                <a:latin typeface="Times New Roman" pitchFamily="18" charset="0"/>
                <a:cs typeface="Times New Roman" pitchFamily="18" charset="0"/>
              </a:rPr>
              <a:t>Visnet</a:t>
            </a:r>
            <a:endParaRPr lang="en-US" sz="60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38</a:t>
            </a:fld>
            <a:endParaRPr lang="en-US" sz="1600" b="1" i="1" dirty="0"/>
          </a:p>
        </p:txBody>
      </p:sp>
      <p:sp>
        <p:nvSpPr>
          <p:cNvPr id="12" name="Picture Placeholder 11"/>
          <p:cNvSpPr>
            <a:spLocks noGrp="1"/>
          </p:cNvSpPr>
          <p:nvPr>
            <p:ph type="pic" idx="1"/>
          </p:nvPr>
        </p:nvSpPr>
        <p:spPr/>
      </p:sp>
      <p:pic>
        <p:nvPicPr>
          <p:cNvPr id="8194" name="Picture 2" descr="VisNet"/>
          <p:cNvPicPr>
            <a:picLocks noChangeAspect="1" noChangeArrowheads="1"/>
          </p:cNvPicPr>
          <p:nvPr/>
        </p:nvPicPr>
        <p:blipFill>
          <a:blip r:embed="rId3" cstate="print"/>
          <a:srcRect/>
          <a:stretch>
            <a:fillRect/>
          </a:stretch>
        </p:blipFill>
        <p:spPr bwMode="auto">
          <a:xfrm>
            <a:off x="3719520" y="381000"/>
            <a:ext cx="4792656" cy="5486400"/>
          </a:xfrm>
          <a:prstGeom prst="rect">
            <a:avLst/>
          </a:prstGeom>
          <a:noFill/>
          <a:ln w="9525">
            <a:noFill/>
            <a:miter lim="800000"/>
            <a:headEnd/>
            <a:tailEnd/>
          </a:ln>
        </p:spPr>
      </p:pic>
      <p:pic>
        <p:nvPicPr>
          <p:cNvPr id="8195" name="Picture 3" descr="trace"/>
          <p:cNvPicPr>
            <a:picLocks noChangeAspect="1" noChangeArrowheads="1"/>
          </p:cNvPicPr>
          <p:nvPr/>
        </p:nvPicPr>
        <p:blipFill>
          <a:blip r:embed="rId4" cstate="print"/>
          <a:srcRect/>
          <a:stretch>
            <a:fillRect/>
          </a:stretch>
        </p:blipFill>
        <p:spPr bwMode="auto">
          <a:xfrm>
            <a:off x="1143000" y="1447800"/>
            <a:ext cx="2518518" cy="3505200"/>
          </a:xfrm>
          <a:prstGeom prst="rect">
            <a:avLst/>
          </a:prstGeom>
          <a:noFill/>
          <a:ln w="9525">
            <a:noFill/>
            <a:miter lim="800000"/>
            <a:headEnd/>
            <a:tailEnd/>
          </a:ln>
        </p:spPr>
      </p:pic>
      <p:sp>
        <p:nvSpPr>
          <p:cNvPr id="7" name="Content Placeholder 2"/>
          <p:cNvSpPr>
            <a:spLocks noGrp="1"/>
          </p:cNvSpPr>
          <p:nvPr>
            <p:ph type="body" sz="half" idx="2"/>
          </p:nvPr>
        </p:nvSpPr>
        <p:spPr>
          <a:xfrm>
            <a:off x="1143000" y="5867400"/>
            <a:ext cx="7333488" cy="685800"/>
          </a:xfrm>
        </p:spPr>
        <p:txBody>
          <a:bodyPr>
            <a:normAutofit lnSpcReduction="10000"/>
          </a:bodyPr>
          <a:lstStyle/>
          <a:p>
            <a:pPr algn="ctr" rtl="1"/>
            <a:r>
              <a:rPr lang="fa-IR" dirty="0" smtClean="0">
                <a:latin typeface="Times New Roman" pitchFamily="18" charset="0"/>
                <a:cs typeface="Times New Roman" pitchFamily="18" charset="0"/>
              </a:rPr>
              <a:t>بر اساس نظریه تشخیص نامتغیر اشیا</a:t>
            </a:r>
            <a:endParaRPr lang="en-US" dirty="0" smtClean="0">
              <a:latin typeface="Times New Roman" pitchFamily="18" charset="0"/>
              <a:cs typeface="Times New Roman" pitchFamily="18" charset="0"/>
            </a:endParaRPr>
          </a:p>
          <a:p>
            <a:pPr algn="ctr" rtl="1"/>
            <a:r>
              <a:rPr lang="fa-IR" dirty="0" smtClean="0">
                <a:latin typeface="Times New Roman" pitchFamily="18" charset="0"/>
                <a:cs typeface="Times New Roman" pitchFamily="18" charset="0"/>
              </a:rPr>
              <a:t>مکانیزم رقابت بین نورون ها با استفاده از </a:t>
            </a:r>
            <a:endParaRPr lang="en-US" dirty="0" smtClean="0">
              <a:latin typeface="Times New Roman" pitchFamily="18" charset="0"/>
              <a:cs typeface="Times New Roman" pitchFamily="18" charset="0"/>
            </a:endParaRPr>
          </a:p>
          <a:p>
            <a:pPr algn="ctr" rtl="1"/>
            <a:r>
              <a:rPr lang="fa-IR" dirty="0" smtClean="0">
                <a:latin typeface="Times New Roman" pitchFamily="18" charset="0"/>
                <a:cs typeface="Times New Roman" pitchFamily="18" charset="0"/>
              </a:rPr>
              <a:t>قانون ردیابی: قانون یادگیری تبدیلات پیوسته اتصالات بازدارنده</a:t>
            </a:r>
            <a:endParaRPr lang="en-US" dirty="0">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نقشه های قشری</a:t>
            </a:r>
            <a:endParaRPr lang="en-US" sz="60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39</a:t>
            </a:fld>
            <a:endParaRPr lang="en-US" sz="1600" b="1" i="1" dirty="0"/>
          </a:p>
        </p:txBody>
      </p:sp>
      <p:pic>
        <p:nvPicPr>
          <p:cNvPr id="7170" name="Picture 2" descr="lissom"/>
          <p:cNvPicPr>
            <a:picLocks noChangeAspect="1" noChangeArrowheads="1"/>
          </p:cNvPicPr>
          <p:nvPr/>
        </p:nvPicPr>
        <p:blipFill>
          <a:blip r:embed="rId3" cstate="print"/>
          <a:srcRect/>
          <a:stretch>
            <a:fillRect/>
          </a:stretch>
        </p:blipFill>
        <p:spPr bwMode="auto">
          <a:xfrm>
            <a:off x="1143000" y="0"/>
            <a:ext cx="8001000" cy="5867400"/>
          </a:xfrm>
          <a:prstGeom prst="rect">
            <a:avLst/>
          </a:prstGeom>
          <a:noFill/>
          <a:ln w="9525">
            <a:noFill/>
            <a:miter lim="800000"/>
            <a:headEnd/>
            <a:tailEnd/>
          </a:ln>
        </p:spPr>
      </p:pic>
      <p:sp>
        <p:nvSpPr>
          <p:cNvPr id="5" name="Content Placeholder 2"/>
          <p:cNvSpPr>
            <a:spLocks noGrp="1"/>
          </p:cNvSpPr>
          <p:nvPr>
            <p:ph type="body" sz="half" idx="2"/>
          </p:nvPr>
        </p:nvSpPr>
        <p:spPr>
          <a:xfrm>
            <a:off x="1143000" y="5867400"/>
            <a:ext cx="7333488" cy="685800"/>
          </a:xfrm>
        </p:spPr>
        <p:txBody>
          <a:bodyPr>
            <a:normAutofit/>
          </a:bodyPr>
          <a:lstStyle/>
          <a:p>
            <a:pPr algn="ctr" rtl="1"/>
            <a:r>
              <a:rPr lang="fa-IR" dirty="0" smtClean="0">
                <a:latin typeface="Times New Roman" pitchFamily="18" charset="0"/>
                <a:cs typeface="Times New Roman" pitchFamily="18" charset="0"/>
              </a:rPr>
              <a:t>بر اساس ایده شبکه های خودسازمانده </a:t>
            </a:r>
          </a:p>
          <a:p>
            <a:pPr algn="ctr" rtl="1"/>
            <a:endParaRPr lang="en-US" dirty="0">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02920" cy="300831"/>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4</a:t>
            </a:fld>
            <a:endParaRPr lang="en-US" sz="1600" b="1" i="1" dirty="0"/>
          </a:p>
        </p:txBody>
      </p:sp>
      <p:sp>
        <p:nvSpPr>
          <p:cNvPr id="2" name="Title 1"/>
          <p:cNvSpPr>
            <a:spLocks noGrp="1"/>
          </p:cNvSpPr>
          <p:nvPr>
            <p:ph type="title"/>
          </p:nvPr>
        </p:nvSpPr>
        <p:spPr/>
        <p:txBody>
          <a:bodyPr>
            <a:normAutofit/>
          </a:bodyPr>
          <a:lstStyle/>
          <a:p>
            <a:pPr algn="r" rtl="1"/>
            <a:r>
              <a:rPr lang="fa-IR" sz="6000" dirty="0" smtClean="0">
                <a:latin typeface="Times New Roman" pitchFamily="18" charset="0"/>
                <a:cs typeface="Times New Roman" pitchFamily="18" charset="0"/>
              </a:rPr>
              <a:t>چطور می بینیم؟</a:t>
            </a:r>
            <a:endParaRPr lang="en-US" sz="6000" b="1" dirty="0">
              <a:latin typeface="Times New Roman" pitchFamily="18" charset="0"/>
              <a:cs typeface="Times New Roman" pitchFamily="18" charset="0"/>
            </a:endParaRPr>
          </a:p>
        </p:txBody>
      </p:sp>
      <p:sp>
        <p:nvSpPr>
          <p:cNvPr id="3" name="Content Placeholder 2"/>
          <p:cNvSpPr>
            <a:spLocks noGrp="1"/>
          </p:cNvSpPr>
          <p:nvPr>
            <p:ph type="body" idx="1"/>
          </p:nvPr>
        </p:nvSpPr>
        <p:spPr>
          <a:xfrm>
            <a:off x="381000" y="1633536"/>
            <a:ext cx="5410200" cy="4691064"/>
          </a:xfrm>
        </p:spPr>
        <p:txBody>
          <a:bodyPr>
            <a:normAutofit/>
          </a:bodyPr>
          <a:lstStyle/>
          <a:p>
            <a:pPr algn="r" rtl="1">
              <a:buFont typeface="Wingdings" pitchFamily="2" charset="2"/>
              <a:buChar char="q"/>
            </a:pPr>
            <a:r>
              <a:rPr lang="fa-IR" sz="2400" dirty="0" smtClean="0">
                <a:latin typeface="Times New Roman" pitchFamily="18" charset="0"/>
                <a:cs typeface="Times New Roman" pitchFamily="18" charset="0"/>
              </a:rPr>
              <a:t>ساختار مغز</a:t>
            </a:r>
          </a:p>
          <a:p>
            <a:pPr algn="r" rtl="1">
              <a:buFont typeface="Wingdings" pitchFamily="2" charset="2"/>
              <a:buChar char="q"/>
            </a:pPr>
            <a:r>
              <a:rPr lang="fa-IR" sz="2400" dirty="0" smtClean="0">
                <a:latin typeface="Times New Roman" pitchFamily="18" charset="0"/>
                <a:cs typeface="Times New Roman" pitchFamily="18" charset="0"/>
              </a:rPr>
              <a:t>مسیر بینایی</a:t>
            </a:r>
          </a:p>
          <a:p>
            <a:pPr algn="r" rtl="1">
              <a:buFont typeface="Wingdings" pitchFamily="2" charset="2"/>
              <a:buChar char="q"/>
            </a:pPr>
            <a:r>
              <a:rPr lang="fa-IR" sz="2400" dirty="0" smtClean="0">
                <a:latin typeface="Times New Roman" pitchFamily="18" charset="0"/>
                <a:cs typeface="Times New Roman" pitchFamily="18" charset="0"/>
              </a:rPr>
              <a:t>روشهای مطالعات عصب شناسی</a:t>
            </a:r>
          </a:p>
        </p:txBody>
      </p:sp>
      <p:sp>
        <p:nvSpPr>
          <p:cNvPr id="9" name="TextBox 8"/>
          <p:cNvSpPr txBox="1"/>
          <p:nvPr/>
        </p:nvSpPr>
        <p:spPr>
          <a:xfrm>
            <a:off x="8458200" y="457200"/>
            <a:ext cx="569387" cy="1015663"/>
          </a:xfrm>
          <a:prstGeom prst="rect">
            <a:avLst/>
          </a:prstGeom>
          <a:noFill/>
        </p:spPr>
        <p:txBody>
          <a:bodyPr wrap="none" rtlCol="0">
            <a:spAutoFit/>
          </a:bodyPr>
          <a:lstStyle/>
          <a:p>
            <a:r>
              <a:rPr lang="fa-IR" sz="6000" b="1" dirty="0" smtClean="0">
                <a:effectLst>
                  <a:outerShdw blurRad="38100" dist="38100" dir="2700000" algn="tl">
                    <a:srgbClr val="000000">
                      <a:alpha val="43137"/>
                    </a:srgbClr>
                  </a:outerShdw>
                </a:effectLst>
                <a:latin typeface="Times New Roman" pitchFamily="18" charset="0"/>
                <a:cs typeface="Times New Roman" pitchFamily="18" charset="0"/>
              </a:rPr>
              <a:t>1</a:t>
            </a:r>
            <a:endParaRPr lang="en-US"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a:t>
            </a:r>
            <a:r>
              <a:rPr lang="en-US" sz="6000" b="1" dirty="0" err="1" smtClean="0">
                <a:latin typeface="Times New Roman" pitchFamily="18" charset="0"/>
                <a:cs typeface="Times New Roman" pitchFamily="18" charset="0"/>
              </a:rPr>
              <a:t>HMax</a:t>
            </a:r>
            <a:endParaRPr lang="en-US" sz="60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40</a:t>
            </a:fld>
            <a:endParaRPr lang="en-US" sz="1600" b="1" i="1" dirty="0"/>
          </a:p>
        </p:txBody>
      </p:sp>
      <p:pic>
        <p:nvPicPr>
          <p:cNvPr id="6146" name="Picture 2" descr="serregray"/>
          <p:cNvPicPr>
            <a:picLocks noChangeAspect="1" noChangeArrowheads="1"/>
          </p:cNvPicPr>
          <p:nvPr/>
        </p:nvPicPr>
        <p:blipFill>
          <a:blip r:embed="rId3" cstate="print"/>
          <a:srcRect/>
          <a:stretch>
            <a:fillRect/>
          </a:stretch>
        </p:blipFill>
        <p:spPr bwMode="auto">
          <a:xfrm>
            <a:off x="2133600" y="0"/>
            <a:ext cx="4953000" cy="5791200"/>
          </a:xfrm>
          <a:prstGeom prst="rect">
            <a:avLst/>
          </a:prstGeom>
          <a:noFill/>
          <a:ln w="9525">
            <a:noFill/>
            <a:miter lim="800000"/>
            <a:headEnd/>
            <a:tailEnd/>
          </a:ln>
        </p:spPr>
      </p:pic>
      <p:pic>
        <p:nvPicPr>
          <p:cNvPr id="6147" name="Picture 3" descr="serredetails"/>
          <p:cNvPicPr>
            <a:picLocks noChangeAspect="1" noChangeArrowheads="1"/>
          </p:cNvPicPr>
          <p:nvPr/>
        </p:nvPicPr>
        <p:blipFill>
          <a:blip r:embed="rId4" cstate="print"/>
          <a:srcRect/>
          <a:stretch>
            <a:fillRect/>
          </a:stretch>
        </p:blipFill>
        <p:spPr bwMode="auto">
          <a:xfrm>
            <a:off x="1093643" y="0"/>
            <a:ext cx="8050358" cy="5867400"/>
          </a:xfrm>
          <a:prstGeom prst="rect">
            <a:avLst/>
          </a:prstGeom>
          <a:noFill/>
          <a:ln w="9525">
            <a:noFill/>
            <a:miter lim="800000"/>
            <a:headEnd/>
            <a:tailEnd/>
          </a:ln>
        </p:spPr>
      </p:pic>
      <p:sp>
        <p:nvSpPr>
          <p:cNvPr id="7" name="Content Placeholder 2"/>
          <p:cNvSpPr>
            <a:spLocks noGrp="1"/>
          </p:cNvSpPr>
          <p:nvPr>
            <p:ph type="body" sz="half" idx="2"/>
          </p:nvPr>
        </p:nvSpPr>
        <p:spPr>
          <a:xfrm>
            <a:off x="1143000" y="5867400"/>
            <a:ext cx="7333488" cy="685800"/>
          </a:xfrm>
        </p:spPr>
        <p:txBody>
          <a:bodyPr>
            <a:normAutofit/>
          </a:bodyPr>
          <a:lstStyle/>
          <a:p>
            <a:pPr algn="ctr" rtl="1"/>
            <a:r>
              <a:rPr lang="fa-IR" dirty="0" smtClean="0">
                <a:latin typeface="Times New Roman" pitchFamily="18" charset="0"/>
                <a:cs typeface="Times New Roman" pitchFamily="18" charset="0"/>
              </a:rPr>
              <a:t>مدل کردن عملکرد نورون های پیچیده با استفاده از عملگر بیشینه</a:t>
            </a:r>
          </a:p>
          <a:p>
            <a:pPr algn="ctr" rtl="1"/>
            <a:r>
              <a:rPr lang="fa-IR" dirty="0" smtClean="0">
                <a:latin typeface="Times New Roman" pitchFamily="18" charset="0"/>
                <a:cs typeface="Times New Roman" pitchFamily="18" charset="0"/>
              </a:rPr>
              <a:t>وظیفه نورون های ساده، تشخیص خصوصیات در تصویر ورودی</a:t>
            </a:r>
            <a:endParaRPr lang="en-US" dirty="0">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a:t>
            </a:r>
            <a:r>
              <a:rPr lang="en-US" sz="6000" b="1" dirty="0" err="1" smtClean="0">
                <a:latin typeface="Times New Roman" pitchFamily="18" charset="0"/>
                <a:cs typeface="Times New Roman" pitchFamily="18" charset="0"/>
              </a:rPr>
              <a:t>Malmir</a:t>
            </a:r>
            <a:endParaRPr lang="en-US" sz="60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41</a:t>
            </a:fld>
            <a:endParaRPr lang="en-US" sz="1600" b="1" i="1" dirty="0"/>
          </a:p>
        </p:txBody>
      </p:sp>
      <p:sp>
        <p:nvSpPr>
          <p:cNvPr id="12" name="Picture Placeholder 11"/>
          <p:cNvSpPr>
            <a:spLocks noGrp="1"/>
          </p:cNvSpPr>
          <p:nvPr>
            <p:ph type="pic" idx="1"/>
          </p:nvPr>
        </p:nvSpPr>
        <p:spPr/>
      </p:sp>
      <p:sp>
        <p:nvSpPr>
          <p:cNvPr id="7" name="Content Placeholder 2"/>
          <p:cNvSpPr>
            <a:spLocks noGrp="1"/>
          </p:cNvSpPr>
          <p:nvPr>
            <p:ph type="body" sz="half" idx="2"/>
          </p:nvPr>
        </p:nvSpPr>
        <p:spPr>
          <a:xfrm>
            <a:off x="1143000" y="5867400"/>
            <a:ext cx="7333488" cy="685800"/>
          </a:xfrm>
        </p:spPr>
        <p:txBody>
          <a:bodyPr>
            <a:normAutofit/>
          </a:bodyPr>
          <a:lstStyle/>
          <a:p>
            <a:pPr algn="ctr" rtl="1"/>
            <a:r>
              <a:rPr lang="fa-IR" dirty="0" smtClean="0">
                <a:latin typeface="Times New Roman" pitchFamily="18" charset="0"/>
                <a:cs typeface="Times New Roman" pitchFamily="18" charset="0"/>
              </a:rPr>
              <a:t>بر اساس مدل نرمال سازی با تقسیم</a:t>
            </a:r>
          </a:p>
          <a:p>
            <a:pPr algn="ctr" rtl="1"/>
            <a:r>
              <a:rPr lang="fa-IR" dirty="0" smtClean="0">
                <a:latin typeface="Times New Roman" pitchFamily="18" charset="0"/>
                <a:cs typeface="Times New Roman" pitchFamily="18" charset="0"/>
              </a:rPr>
              <a:t>هدف از اتصالات افقی در هر لایه، حذف افزونگی بین پاسخ نورون های مجاور</a:t>
            </a:r>
            <a:endParaRPr lang="en-US" dirty="0">
              <a:latin typeface="Times New Roman" pitchFamily="18" charset="0"/>
              <a:cs typeface="Times New Roman" pitchFamily="18" charset="0"/>
            </a:endParaRPr>
          </a:p>
        </p:txBody>
      </p:sp>
      <p:pic>
        <p:nvPicPr>
          <p:cNvPr id="8" name="Picture 7" descr="modelhorizontal"/>
          <p:cNvPicPr/>
          <p:nvPr/>
        </p:nvPicPr>
        <p:blipFill>
          <a:blip r:embed="rId3" cstate="print"/>
          <a:srcRect/>
          <a:stretch>
            <a:fillRect/>
          </a:stretch>
        </p:blipFill>
        <p:spPr bwMode="auto">
          <a:xfrm>
            <a:off x="1143000" y="381000"/>
            <a:ext cx="7315200" cy="54864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مدلهای بالا به پایین</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با توجه به کارکردهای متفاوت بینایی، خاصیت نورونهای بیولوژیکی توجیه می شود</a:t>
            </a:r>
          </a:p>
          <a:p>
            <a:pPr algn="just" rtl="1"/>
            <a:r>
              <a:rPr lang="fa-IR" dirty="0" smtClean="0">
                <a:latin typeface="Times New Roman" pitchFamily="18" charset="0"/>
                <a:cs typeface="Times New Roman" pitchFamily="18" charset="0"/>
              </a:rPr>
              <a:t>انواع</a:t>
            </a:r>
          </a:p>
          <a:p>
            <a:pPr lvl="1" algn="just" rtl="1"/>
            <a:r>
              <a:rPr lang="fa-IR" dirty="0" smtClean="0">
                <a:latin typeface="Times New Roman" pitchFamily="18" charset="0"/>
                <a:cs typeface="Times New Roman" pitchFamily="18" charset="0"/>
              </a:rPr>
              <a:t>معکوس مدل مولّد داده هاست که در آن مدل احتمالاتی تولید داده ها دانسته فرض می شود و وظیفه سیستم بینایی استنتاج پارامترها و عوامل نهفته ایست که داده ها را تولید میکند.</a:t>
            </a:r>
          </a:p>
          <a:p>
            <a:pPr lvl="1" algn="just" rtl="1"/>
            <a:r>
              <a:rPr lang="fa-IR" dirty="0" smtClean="0">
                <a:latin typeface="Times New Roman" pitchFamily="18" charset="0"/>
                <a:cs typeface="Times New Roman" pitchFamily="18" charset="0"/>
              </a:rPr>
              <a:t>هدف آنها استنتاج متغیرهای مخفی فرایند مولّد نیست، بلکه برای ارضای قیودی برای بازنمایی مانند ناهمبسته سازی یا انتقال بیشینه اطلاعات طراحی شده اند.</a:t>
            </a:r>
          </a:p>
          <a:p>
            <a:pPr lvl="1"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42</a:t>
            </a:fld>
            <a:endParaRPr lang="en-US" sz="1600" b="1" i="1" dirty="0"/>
          </a:p>
        </p:txBody>
      </p:sp>
    </p:spTree>
  </p:cSld>
  <p:clrMapOvr>
    <a:masterClrMapping/>
  </p:clrMapOvr>
  <p:transition>
    <p:cover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سیر تکاملی مدلها</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مدل گوسی</a:t>
            </a:r>
          </a:p>
          <a:p>
            <a:pPr algn="just" rtl="1"/>
            <a:r>
              <a:rPr lang="fa-IR" dirty="0" smtClean="0">
                <a:latin typeface="Times New Roman" pitchFamily="18" charset="0"/>
                <a:cs typeface="Times New Roman" pitchFamily="18" charset="0"/>
              </a:rPr>
              <a:t>مدل تحلیل مولفه های اصلی</a:t>
            </a:r>
          </a:p>
          <a:p>
            <a:pPr algn="just" rtl="1"/>
            <a:r>
              <a:rPr lang="fa-IR" dirty="0" smtClean="0">
                <a:latin typeface="Times New Roman" pitchFamily="18" charset="0"/>
                <a:cs typeface="Times New Roman" pitchFamily="18" charset="0"/>
              </a:rPr>
              <a:t>مدل همبستگی</a:t>
            </a:r>
          </a:p>
          <a:p>
            <a:pPr algn="just" rtl="1"/>
            <a:r>
              <a:rPr lang="fa-IR" dirty="0" smtClean="0">
                <a:latin typeface="Times New Roman" pitchFamily="18" charset="0"/>
                <a:cs typeface="Times New Roman" pitchFamily="18" charset="0"/>
              </a:rPr>
              <a:t>مدل تحلیل مولفه های مستقل</a:t>
            </a:r>
          </a:p>
          <a:p>
            <a:pPr algn="just" rtl="1"/>
            <a:r>
              <a:rPr lang="fa-IR" dirty="0" smtClean="0">
                <a:latin typeface="Times New Roman" pitchFamily="18" charset="0"/>
                <a:cs typeface="Times New Roman" pitchFamily="18" charset="0"/>
              </a:rPr>
              <a:t>مدل کدگزاری پراکنده</a:t>
            </a:r>
          </a:p>
          <a:p>
            <a:pPr algn="just" rtl="1"/>
            <a:r>
              <a:rPr lang="fa-IR" dirty="0" smtClean="0">
                <a:latin typeface="Times New Roman" pitchFamily="18" charset="0"/>
                <a:cs typeface="Times New Roman" pitchFamily="18" charset="0"/>
              </a:rPr>
              <a:t>مدل حاشیه ای موجک</a:t>
            </a:r>
          </a:p>
          <a:p>
            <a:pPr algn="just" rtl="1"/>
            <a:r>
              <a:rPr lang="fa-IR" dirty="0" smtClean="0">
                <a:latin typeface="Times New Roman" pitchFamily="18" charset="0"/>
                <a:cs typeface="Times New Roman" pitchFamily="18" charset="0"/>
              </a:rPr>
              <a:t>مدل مخلوط مقیاس گوسی</a:t>
            </a:r>
            <a:endParaRPr lang="fa-IR" dirty="0" smtClean="0">
              <a:latin typeface="Times New Roman" pitchFamily="18" charset="0"/>
              <a:cs typeface="Times New Roman" pitchFamily="18" charset="0"/>
            </a:endParaRPr>
          </a:p>
          <a:p>
            <a:pPr algn="just" rtl="1"/>
            <a:endParaRPr lang="fa-IR" dirty="0" smtClean="0">
              <a:latin typeface="Times New Roman" pitchFamily="18" charset="0"/>
              <a:cs typeface="Times New Roman" pitchFamily="18" charset="0"/>
            </a:endParaRPr>
          </a:p>
          <a:p>
            <a:pPr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43</a:t>
            </a:fld>
            <a:endParaRPr lang="en-US" sz="1600" b="1" i="1" dirty="0"/>
          </a:p>
        </p:txBody>
      </p:sp>
      <p:sp>
        <p:nvSpPr>
          <p:cNvPr id="5" name="Down Arrow 4"/>
          <p:cNvSpPr/>
          <p:nvPr/>
        </p:nvSpPr>
        <p:spPr>
          <a:xfrm>
            <a:off x="1600200" y="2057400"/>
            <a:ext cx="1600200" cy="3657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Scale>
                                      <p:cBhvr>
                                        <p:cTn id="7"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1" end="1"/>
                                            </p:txEl>
                                          </p:spTgt>
                                        </p:tgtEl>
                                        <p:attrNameLst>
                                          <p:attrName>ppt_x</p:attrName>
                                          <p:attrName>ppt_y</p:attrName>
                                        </p:attrNameLst>
                                      </p:cBhvr>
                                    </p:animMotion>
                                    <p:animEffect transition="in" filter="fade">
                                      <p:cBhvr>
                                        <p:cTn id="9" dur="1000"/>
                                        <p:tgtEl>
                                          <p:spTgt spid="3">
                                            <p:txEl>
                                              <p:pRg st="1" end="1"/>
                                            </p:txEl>
                                          </p:spTgt>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Scale>
                                      <p:cBhvr>
                                        <p:cTn id="13"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xEl>
                                              <p:pRg st="2" end="2"/>
                                            </p:txEl>
                                          </p:spTgt>
                                        </p:tgtEl>
                                        <p:attrNameLst>
                                          <p:attrName>ppt_x</p:attrName>
                                          <p:attrName>ppt_y</p:attrName>
                                        </p:attrNameLst>
                                      </p:cBhvr>
                                    </p:animMotion>
                                    <p:animEffect transition="in" filter="fade">
                                      <p:cBhvr>
                                        <p:cTn id="15" dur="1000"/>
                                        <p:tgtEl>
                                          <p:spTgt spid="3">
                                            <p:txEl>
                                              <p:pRg st="2" end="2"/>
                                            </p:txEl>
                                          </p:spTgt>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Scale>
                                      <p:cBhvr>
                                        <p:cTn id="19"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xEl>
                                              <p:pRg st="3" end="3"/>
                                            </p:txEl>
                                          </p:spTgt>
                                        </p:tgtEl>
                                        <p:attrNameLst>
                                          <p:attrName>ppt_x</p:attrName>
                                          <p:attrName>ppt_y</p:attrName>
                                        </p:attrNameLst>
                                      </p:cBhvr>
                                    </p:animMotion>
                                    <p:animEffect transition="in" filter="fade">
                                      <p:cBhvr>
                                        <p:cTn id="21" dur="1000"/>
                                        <p:tgtEl>
                                          <p:spTgt spid="3">
                                            <p:txEl>
                                              <p:pRg st="3" end="3"/>
                                            </p:txEl>
                                          </p:spTgt>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Scale>
                                      <p:cBhvr>
                                        <p:cTn id="25"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
                                            <p:txEl>
                                              <p:pRg st="4" end="4"/>
                                            </p:txEl>
                                          </p:spTgt>
                                        </p:tgtEl>
                                        <p:attrNameLst>
                                          <p:attrName>ppt_x</p:attrName>
                                          <p:attrName>ppt_y</p:attrName>
                                        </p:attrNameLst>
                                      </p:cBhvr>
                                    </p:animMotion>
                                    <p:animEffect transition="in" filter="fade">
                                      <p:cBhvr>
                                        <p:cTn id="27" dur="1000"/>
                                        <p:tgtEl>
                                          <p:spTgt spid="3">
                                            <p:txEl>
                                              <p:pRg st="4" end="4"/>
                                            </p:txEl>
                                          </p:spTgt>
                                        </p:tgtEl>
                                      </p:cBhvr>
                                    </p:animEffect>
                                  </p:childTnLst>
                                </p:cTn>
                              </p:par>
                            </p:childTnLst>
                          </p:cTn>
                        </p:par>
                        <p:par>
                          <p:cTn id="28" fill="hold">
                            <p:stCondLst>
                              <p:cond delay="4000"/>
                            </p:stCondLst>
                            <p:childTnLst>
                              <p:par>
                                <p:cTn id="29" presetID="52"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Scale>
                                      <p:cBhvr>
                                        <p:cTn id="31"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
                                            <p:txEl>
                                              <p:pRg st="5" end="5"/>
                                            </p:txEl>
                                          </p:spTgt>
                                        </p:tgtEl>
                                        <p:attrNameLst>
                                          <p:attrName>ppt_x</p:attrName>
                                          <p:attrName>ppt_y</p:attrName>
                                        </p:attrNameLst>
                                      </p:cBhvr>
                                    </p:animMotion>
                                    <p:animEffect transition="in" filter="fade">
                                      <p:cBhvr>
                                        <p:cTn id="33" dur="1000"/>
                                        <p:tgtEl>
                                          <p:spTgt spid="3">
                                            <p:txEl>
                                              <p:pRg st="5" end="5"/>
                                            </p:txEl>
                                          </p:spTgt>
                                        </p:tgtEl>
                                      </p:cBhvr>
                                    </p:animEffect>
                                  </p:childTnLst>
                                </p:cTn>
                              </p:par>
                            </p:childTnLst>
                          </p:cTn>
                        </p:par>
                        <p:par>
                          <p:cTn id="34" fill="hold">
                            <p:stCondLst>
                              <p:cond delay="5000"/>
                            </p:stCondLst>
                            <p:childTnLst>
                              <p:par>
                                <p:cTn id="35" presetID="52" presetClass="entr" presetSubtype="0"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Scale>
                                      <p:cBhvr>
                                        <p:cTn id="37"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
                                            <p:txEl>
                                              <p:pRg st="6" end="6"/>
                                            </p:txEl>
                                          </p:spTgt>
                                        </p:tgtEl>
                                        <p:attrNameLst>
                                          <p:attrName>ppt_x</p:attrName>
                                          <p:attrName>ppt_y</p:attrName>
                                        </p:attrNameLst>
                                      </p:cBhvr>
                                    </p:animMotion>
                                    <p:animEffect transition="in" filter="fade">
                                      <p:cBhvr>
                                        <p:cTn id="39" dur="1000"/>
                                        <p:tgtEl>
                                          <p:spTgt spid="3">
                                            <p:txEl>
                                              <p:pRg st="6" end="6"/>
                                            </p:txEl>
                                          </p:spTgt>
                                        </p:tgtEl>
                                      </p:cBhvr>
                                    </p:animEffect>
                                  </p:childTnLst>
                                </p:cTn>
                              </p:par>
                            </p:childTnLst>
                          </p:cTn>
                        </p:par>
                        <p:par>
                          <p:cTn id="40" fill="hold">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سلسله مراتبها</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سلسله مراتب در مدل وابستگیهای واریانسی</a:t>
            </a:r>
          </a:p>
          <a:p>
            <a:pPr algn="just" rtl="1"/>
            <a:r>
              <a:rPr lang="fa-IR" dirty="0" smtClean="0">
                <a:latin typeface="Times New Roman" pitchFamily="18" charset="0"/>
                <a:cs typeface="Times New Roman" pitchFamily="18" charset="0"/>
              </a:rPr>
              <a:t>سلسله مراتب در مدل مخلوط مقیاسهای گوسی</a:t>
            </a:r>
          </a:p>
          <a:p>
            <a:pPr algn="just" rtl="1"/>
            <a:r>
              <a:rPr lang="fa-IR" dirty="0" smtClean="0">
                <a:latin typeface="Times New Roman" pitchFamily="18" charset="0"/>
                <a:cs typeface="Times New Roman" pitchFamily="18" charset="0"/>
              </a:rPr>
              <a:t>سلسله مراتب در مدل وابستگیهای کواریانسی</a:t>
            </a:r>
          </a:p>
          <a:p>
            <a:pPr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44</a:t>
            </a:fld>
            <a:endParaRPr lang="en-US" sz="1600" b="1" i="1" dirty="0"/>
          </a:p>
        </p:txBody>
      </p:sp>
    </p:spTree>
  </p:cSld>
  <p:clrMapOvr>
    <a:masterClrMapping/>
  </p:clrMapOvr>
  <p:transition>
    <p:cover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5200" b="1" dirty="0" smtClean="0">
                <a:latin typeface="Times New Roman" pitchFamily="18" charset="0"/>
                <a:cs typeface="Times New Roman" pitchFamily="18" charset="0"/>
              </a:rPr>
              <a:t>برای وابستگیهای واریانسی</a:t>
            </a:r>
            <a:endParaRPr lang="en-US" sz="52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ترکیب متغیر نهفته به صورت گوسی تعمیم یافته، وابستگیها به عنوان تابعی از متغیر نهفته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45</a:t>
            </a:fld>
            <a:endParaRPr lang="en-US" sz="1600" b="1" i="1" dirty="0"/>
          </a:p>
        </p:txBody>
      </p:sp>
      <p:sp>
        <p:nvSpPr>
          <p:cNvPr id="12" name="Picture Placeholder 11"/>
          <p:cNvSpPr>
            <a:spLocks noGrp="1"/>
          </p:cNvSpPr>
          <p:nvPr>
            <p:ph type="pic" idx="1"/>
          </p:nvPr>
        </p:nvSpPr>
        <p:spPr/>
      </p:sp>
      <p:sp>
        <p:nvSpPr>
          <p:cNvPr id="7424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42401" name="Object 1"/>
          <p:cNvGraphicFramePr>
            <a:graphicFrameLocks noChangeAspect="1"/>
          </p:cNvGraphicFramePr>
          <p:nvPr/>
        </p:nvGraphicFramePr>
        <p:xfrm>
          <a:off x="1143000" y="914400"/>
          <a:ext cx="7392300" cy="3810000"/>
        </p:xfrm>
        <a:graphic>
          <a:graphicData uri="http://schemas.openxmlformats.org/presentationml/2006/ole">
            <p:oleObj spid="_x0000_s742401" name="Bitmap Image" r:id="rId4" imgW="8228571" imgH="3476190" progId="PBrush">
              <p:embed/>
            </p:oleObj>
          </a:graphicData>
        </a:graphic>
      </p:graphicFrame>
    </p:spTree>
  </p:cSld>
  <p:clrMapOvr>
    <a:masterClrMapping/>
  </p:clrMapOvr>
  <p:transition>
    <p:cover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5200" b="1" dirty="0" smtClean="0">
                <a:latin typeface="Times New Roman" pitchFamily="18" charset="0"/>
                <a:cs typeface="Times New Roman" pitchFamily="18" charset="0"/>
              </a:rPr>
              <a:t>برای مخلوط مقیاس گوسی</a:t>
            </a:r>
            <a:endParaRPr lang="en-US" sz="52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مسئله انتساب، رقابتی، چند متغیر همزن</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46</a:t>
            </a:fld>
            <a:endParaRPr lang="en-US" sz="1600" b="1" i="1" dirty="0"/>
          </a:p>
        </p:txBody>
      </p:sp>
      <p:sp>
        <p:nvSpPr>
          <p:cNvPr id="12" name="Picture Placeholder 11"/>
          <p:cNvSpPr>
            <a:spLocks noGrp="1"/>
          </p:cNvSpPr>
          <p:nvPr>
            <p:ph type="pic" idx="1"/>
          </p:nvPr>
        </p:nvSpPr>
        <p:spPr/>
      </p:sp>
      <p:pic>
        <p:nvPicPr>
          <p:cNvPr id="7" name="Picture 6" descr="softmixer"/>
          <p:cNvPicPr/>
          <p:nvPr/>
        </p:nvPicPr>
        <p:blipFill>
          <a:blip r:embed="rId3" cstate="print"/>
          <a:srcRect/>
          <a:stretch>
            <a:fillRect/>
          </a:stretch>
        </p:blipFill>
        <p:spPr bwMode="auto">
          <a:xfrm>
            <a:off x="1143000" y="381000"/>
            <a:ext cx="7391400" cy="54864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5200" b="1" dirty="0" smtClean="0">
                <a:latin typeface="Times New Roman" pitchFamily="18" charset="0"/>
                <a:cs typeface="Times New Roman" pitchFamily="18" charset="0"/>
              </a:rPr>
              <a:t>برای مولفه های کواریانسی</a:t>
            </a:r>
            <a:endParaRPr lang="en-US" sz="52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استفاده از توزیع تصویر برای بازنمایی آن</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47</a:t>
            </a:fld>
            <a:endParaRPr lang="en-US" sz="1600" b="1" i="1" dirty="0"/>
          </a:p>
        </p:txBody>
      </p:sp>
      <p:sp>
        <p:nvSpPr>
          <p:cNvPr id="12" name="Picture Placeholder 11"/>
          <p:cNvSpPr>
            <a:spLocks noGrp="1"/>
          </p:cNvSpPr>
          <p:nvPr>
            <p:ph type="pic" idx="1"/>
          </p:nvPr>
        </p:nvSpPr>
        <p:spPr/>
      </p:sp>
      <p:sp>
        <p:nvSpPr>
          <p:cNvPr id="7383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38305" name="Object 1"/>
          <p:cNvGraphicFramePr>
            <a:graphicFrameLocks noChangeAspect="1"/>
          </p:cNvGraphicFramePr>
          <p:nvPr/>
        </p:nvGraphicFramePr>
        <p:xfrm>
          <a:off x="1118072" y="0"/>
          <a:ext cx="7340127" cy="5835595"/>
        </p:xfrm>
        <a:graphic>
          <a:graphicData uri="http://schemas.openxmlformats.org/presentationml/2006/ole">
            <p:oleObj spid="_x0000_s738305" name="Bitmap Image" r:id="rId4" imgW="7725853" imgH="7923810" progId="PBrush">
              <p:embed/>
            </p:oleObj>
          </a:graphicData>
        </a:graphic>
      </p:graphicFrame>
    </p:spTree>
  </p:cSld>
  <p:clrMapOvr>
    <a:masterClrMapping/>
  </p:clrMapOvr>
  <p:transition>
    <p:cover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02920" cy="300831"/>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48</a:t>
            </a:fld>
            <a:endParaRPr lang="en-US" sz="1600" b="1" i="1" dirty="0"/>
          </a:p>
        </p:txBody>
      </p:sp>
      <p:sp>
        <p:nvSpPr>
          <p:cNvPr id="2" name="Title 1"/>
          <p:cNvSpPr>
            <a:spLocks noGrp="1"/>
          </p:cNvSpPr>
          <p:nvPr>
            <p:ph type="title"/>
          </p:nvPr>
        </p:nvSpPr>
        <p:spPr/>
        <p:txBody>
          <a:bodyPr>
            <a:normAutofit/>
          </a:bodyPr>
          <a:lstStyle/>
          <a:p>
            <a:pPr algn="r" rtl="1"/>
            <a:r>
              <a:rPr lang="fa-IR" sz="6000" dirty="0" smtClean="0">
                <a:latin typeface="Times New Roman" pitchFamily="18" charset="0"/>
                <a:cs typeface="Times New Roman" pitchFamily="18" charset="0"/>
              </a:rPr>
              <a:t>چه حدس می زنیم؟</a:t>
            </a:r>
            <a:endParaRPr lang="en-US" sz="6000" b="1" dirty="0">
              <a:latin typeface="Times New Roman" pitchFamily="18" charset="0"/>
              <a:cs typeface="Times New Roman" pitchFamily="18" charset="0"/>
            </a:endParaRPr>
          </a:p>
        </p:txBody>
      </p:sp>
      <p:sp>
        <p:nvSpPr>
          <p:cNvPr id="3" name="Content Placeholder 2"/>
          <p:cNvSpPr>
            <a:spLocks noGrp="1"/>
          </p:cNvSpPr>
          <p:nvPr>
            <p:ph type="body" idx="1"/>
          </p:nvPr>
        </p:nvSpPr>
        <p:spPr>
          <a:xfrm>
            <a:off x="381000" y="1633536"/>
            <a:ext cx="5410200" cy="4691064"/>
          </a:xfrm>
        </p:spPr>
        <p:txBody>
          <a:bodyPr>
            <a:normAutofit/>
          </a:bodyPr>
          <a:lstStyle/>
          <a:p>
            <a:pPr algn="r" rtl="1">
              <a:buFont typeface="Wingdings" pitchFamily="2" charset="2"/>
              <a:buChar char="q"/>
            </a:pPr>
            <a:r>
              <a:rPr lang="fa-IR" sz="2400" dirty="0" smtClean="0">
                <a:latin typeface="Times New Roman" pitchFamily="18" charset="0"/>
                <a:cs typeface="Times New Roman" pitchFamily="18" charset="0"/>
              </a:rPr>
              <a:t>مدل پیشنهادی</a:t>
            </a:r>
          </a:p>
          <a:p>
            <a:pPr algn="r" rtl="1">
              <a:buFont typeface="Wingdings" pitchFamily="2" charset="2"/>
              <a:buChar char="q"/>
            </a:pPr>
            <a:r>
              <a:rPr lang="fa-IR" sz="2400" dirty="0" smtClean="0">
                <a:latin typeface="Times New Roman" pitchFamily="18" charset="0"/>
                <a:cs typeface="Times New Roman" pitchFamily="18" charset="0"/>
              </a:rPr>
              <a:t>مدل بازنمایی های همخوان</a:t>
            </a:r>
          </a:p>
          <a:p>
            <a:pPr algn="r" rtl="1">
              <a:buFont typeface="Wingdings" pitchFamily="2" charset="2"/>
              <a:buChar char="q"/>
            </a:pPr>
            <a:r>
              <a:rPr lang="fa-IR" sz="2400" dirty="0" smtClean="0">
                <a:latin typeface="Times New Roman" pitchFamily="18" charset="0"/>
                <a:cs typeface="Times New Roman" pitchFamily="18" charset="0"/>
              </a:rPr>
              <a:t>نتایج</a:t>
            </a:r>
          </a:p>
          <a:p>
            <a:pPr algn="r" rtl="1"/>
            <a:endParaRPr lang="fa-IR" sz="2400" dirty="0" smtClean="0">
              <a:latin typeface="Times New Roman" pitchFamily="18" charset="0"/>
              <a:cs typeface="Times New Roman" pitchFamily="18" charset="0"/>
            </a:endParaRPr>
          </a:p>
        </p:txBody>
      </p:sp>
      <p:sp>
        <p:nvSpPr>
          <p:cNvPr id="9" name="TextBox 8"/>
          <p:cNvSpPr txBox="1"/>
          <p:nvPr/>
        </p:nvSpPr>
        <p:spPr>
          <a:xfrm>
            <a:off x="8458200" y="457200"/>
            <a:ext cx="569387" cy="1015663"/>
          </a:xfrm>
          <a:prstGeom prst="rect">
            <a:avLst/>
          </a:prstGeom>
          <a:noFill/>
        </p:spPr>
        <p:txBody>
          <a:bodyPr wrap="none" rtlCol="0">
            <a:spAutoFit/>
          </a:bodyPr>
          <a:lstStyle/>
          <a:p>
            <a:r>
              <a:rPr lang="fa-IR" sz="6000" b="1" smtClean="0">
                <a:effectLst>
                  <a:outerShdw blurRad="38100" dist="38100" dir="2700000" algn="tl">
                    <a:srgbClr val="000000">
                      <a:alpha val="43137"/>
                    </a:srgbClr>
                  </a:outerShdw>
                </a:effectLst>
                <a:latin typeface="Times New Roman" pitchFamily="18" charset="0"/>
                <a:cs typeface="Times New Roman" pitchFamily="18" charset="0"/>
              </a:rPr>
              <a:t>4</a:t>
            </a:r>
            <a:endParaRPr lang="en-US"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685800" y="4419600"/>
            <a:ext cx="7696200" cy="1828800"/>
          </a:xfrm>
          <a:prstGeom prst="rect">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fa-IR" sz="4400" b="1" dirty="0" smtClean="0">
                <a:latin typeface="Times New Roman" pitchFamily="18" charset="0"/>
                <a:cs typeface="Times New Roman" pitchFamily="18" charset="0"/>
              </a:rPr>
              <a:t>چگونه نورونها روی تنوع ذاتی عناصر تصویر تعمیم می یابند؟</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مدلهای وابستگی کواریانسی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کدگزاری توزیع تصویر دارای بیشترین همخوانی با ورودی</a:t>
            </a:r>
          </a:p>
          <a:p>
            <a:pPr lvl="1" algn="just" rtl="1"/>
            <a:r>
              <a:rPr lang="fa-IR" dirty="0" smtClean="0">
                <a:latin typeface="Times New Roman" pitchFamily="18" charset="0"/>
                <a:cs typeface="Times New Roman" pitchFamily="18" charset="0"/>
              </a:rPr>
              <a:t>یعنی بازه و الگوی تنوع شدت روشنایی پیکسلها یا ویژگیهای تصویر</a:t>
            </a:r>
          </a:p>
          <a:p>
            <a:pPr lvl="1" algn="just" rtl="1"/>
            <a:r>
              <a:rPr lang="fa-IR" dirty="0" smtClean="0">
                <a:latin typeface="Times New Roman" pitchFamily="18" charset="0"/>
                <a:cs typeface="Times New Roman" pitchFamily="18" charset="0"/>
              </a:rPr>
              <a:t>به جای شدت روشنایی پیکسلهای یک تکه تصویر از بافت یا لبه</a:t>
            </a:r>
          </a:p>
          <a:p>
            <a:pPr algn="just" rtl="1"/>
            <a:r>
              <a:rPr lang="fa-IR" dirty="0" smtClean="0">
                <a:latin typeface="Times New Roman" pitchFamily="18" charset="0"/>
                <a:cs typeface="Times New Roman" pitchFamily="18" charset="0"/>
              </a:rPr>
              <a:t>بازنمایی نورونی</a:t>
            </a:r>
          </a:p>
          <a:p>
            <a:pPr lvl="1" algn="just" rtl="1"/>
            <a:r>
              <a:rPr lang="fa-IR" dirty="0" smtClean="0">
                <a:latin typeface="Times New Roman" pitchFamily="18" charset="0"/>
                <a:cs typeface="Times New Roman" pitchFamily="18" charset="0"/>
              </a:rPr>
              <a:t>روی نقاط تمرکز قابل تعمیم است</a:t>
            </a:r>
          </a:p>
          <a:p>
            <a:pPr lvl="1" algn="just" rtl="1"/>
            <a:r>
              <a:rPr lang="fa-IR" dirty="0" smtClean="0">
                <a:latin typeface="Times New Roman" pitchFamily="18" charset="0"/>
                <a:cs typeface="Times New Roman" pitchFamily="18" charset="0"/>
              </a:rPr>
              <a:t>خاصیتهای مجردتری از تصویر را منتقل می کند</a:t>
            </a:r>
          </a:p>
          <a:p>
            <a:pPr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49</a:t>
            </a:fld>
            <a:endParaRPr lang="en-US" sz="1600" b="1" i="1" dirty="0"/>
          </a:p>
        </p:txBody>
      </p:sp>
    </p:spTree>
  </p:cSld>
  <p:clrMapOvr>
    <a:masterClrMapping/>
  </p:clrMapOvr>
  <p:transition>
    <p:cover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ساختار مغز</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بازنمایی توپوگرافیکی</a:t>
            </a:r>
          </a:p>
          <a:p>
            <a:pPr lvl="1" algn="just" rtl="1"/>
            <a:r>
              <a:rPr lang="fa-IR" dirty="0" smtClean="0">
                <a:latin typeface="Times New Roman" pitchFamily="18" charset="0"/>
                <a:cs typeface="Times New Roman" pitchFamily="18" charset="0"/>
              </a:rPr>
              <a:t>موقعیت گیرنده </a:t>
            </a:r>
          </a:p>
          <a:p>
            <a:pPr lvl="1" algn="just" rtl="1"/>
            <a:r>
              <a:rPr lang="fa-IR" dirty="0" smtClean="0">
                <a:latin typeface="Times New Roman" pitchFamily="18" charset="0"/>
                <a:cs typeface="Times New Roman" pitchFamily="18" charset="0"/>
              </a:rPr>
              <a:t>میزان حساسیت حسگر به محرکها</a:t>
            </a:r>
          </a:p>
          <a:p>
            <a:pPr algn="just" rtl="1"/>
            <a:r>
              <a:rPr lang="fa-IR" dirty="0" smtClean="0">
                <a:latin typeface="Times New Roman" pitchFamily="18" charset="0"/>
                <a:cs typeface="Times New Roman" pitchFamily="18" charset="0"/>
              </a:rPr>
              <a:t>سازمان سلسله مراتبی و هرمی</a:t>
            </a:r>
          </a:p>
          <a:p>
            <a:pPr lvl="1" algn="just" rtl="1"/>
            <a:r>
              <a:rPr lang="fa-IR" dirty="0" smtClean="0">
                <a:latin typeface="Times New Roman" pitchFamily="18" charset="0"/>
                <a:cs typeface="Times New Roman" pitchFamily="18" charset="0"/>
              </a:rPr>
              <a:t>پیچیدگی اطلاعات پردازش شده</a:t>
            </a:r>
          </a:p>
          <a:p>
            <a:pPr algn="just" rtl="1"/>
            <a:r>
              <a:rPr lang="fa-IR" dirty="0" smtClean="0">
                <a:latin typeface="Times New Roman" pitchFamily="18" charset="0"/>
                <a:cs typeface="Times New Roman" pitchFamily="18" charset="0"/>
              </a:rPr>
              <a:t>مسیر حرکت و پردازش اطلاعات</a:t>
            </a:r>
          </a:p>
          <a:p>
            <a:pPr lvl="1" algn="just" rtl="1"/>
            <a:r>
              <a:rPr lang="fa-IR" dirty="0" smtClean="0">
                <a:latin typeface="Times New Roman" pitchFamily="18" charset="0"/>
                <a:cs typeface="Times New Roman" pitchFamily="18" charset="0"/>
              </a:rPr>
              <a:t>هم به طور سری و هم به طور موازی</a:t>
            </a:r>
          </a:p>
          <a:p>
            <a:pPr lvl="1" algn="just" rtl="1"/>
            <a:r>
              <a:rPr lang="fa-IR" dirty="0" smtClean="0">
                <a:latin typeface="Times New Roman" pitchFamily="18" charset="0"/>
                <a:cs typeface="Times New Roman" pitchFamily="18" charset="0"/>
              </a:rPr>
              <a:t>حلقه های بازخورد</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5</a:t>
            </a:fld>
            <a:endParaRPr lang="en-US" sz="1600" b="1" i="1" dirty="0"/>
          </a:p>
        </p:txBody>
      </p:sp>
    </p:spTree>
  </p:cSld>
  <p:clrMapOvr>
    <a:masterClrMapping/>
  </p:clrMapOvr>
  <p:transition>
    <p:cover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همبستگیهای محلی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توزیع محلی تصاویر در تصویر چهره نیز الگوهای همبستگی متفاوتی را نشان می دهد.</a:t>
            </a:r>
          </a:p>
          <a:p>
            <a:pPr algn="ctr" rtl="1"/>
            <a:r>
              <a:rPr lang="fa-IR" dirty="0" smtClean="0">
                <a:latin typeface="Times New Roman" pitchFamily="18" charset="0"/>
                <a:cs typeface="Times New Roman" pitchFamily="18" charset="0"/>
              </a:rPr>
              <a:t>همبستگی در هر قسمت می تواند با یک توزیع گوسی و کواریانس آن توصیف شود</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50</a:t>
            </a:fld>
            <a:endParaRPr lang="en-US" sz="1600" b="1" i="1" dirty="0"/>
          </a:p>
        </p:txBody>
      </p:sp>
      <p:sp>
        <p:nvSpPr>
          <p:cNvPr id="12" name="Picture Placeholder 11"/>
          <p:cNvSpPr>
            <a:spLocks noGrp="1"/>
          </p:cNvSpPr>
          <p:nvPr>
            <p:ph type="pic" idx="1"/>
          </p:nvPr>
        </p:nvSpPr>
        <p:spPr/>
      </p:sp>
      <p:sp>
        <p:nvSpPr>
          <p:cNvPr id="467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67969" name="Object 1"/>
          <p:cNvGraphicFramePr>
            <a:graphicFrameLocks noChangeAspect="1"/>
          </p:cNvGraphicFramePr>
          <p:nvPr/>
        </p:nvGraphicFramePr>
        <p:xfrm>
          <a:off x="1143000" y="381000"/>
          <a:ext cx="3541707" cy="5486400"/>
        </p:xfrm>
        <a:graphic>
          <a:graphicData uri="http://schemas.openxmlformats.org/presentationml/2006/ole">
            <p:oleObj spid="_x0000_s480258" name="Bitmap Image" r:id="rId4" imgW="7895238" imgH="7954485" progId="PBrush">
              <p:embed/>
            </p:oleObj>
          </a:graphicData>
        </a:graphic>
      </p:graphicFrame>
      <p:sp>
        <p:nvSpPr>
          <p:cNvPr id="4679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67971" name="Object 3"/>
          <p:cNvGraphicFramePr>
            <a:graphicFrameLocks noChangeAspect="1"/>
          </p:cNvGraphicFramePr>
          <p:nvPr/>
        </p:nvGraphicFramePr>
        <p:xfrm>
          <a:off x="4648200" y="380999"/>
          <a:ext cx="3829050" cy="5486401"/>
        </p:xfrm>
        <a:graphic>
          <a:graphicData uri="http://schemas.openxmlformats.org/presentationml/2006/ole">
            <p:oleObj spid="_x0000_s480259" name="Bitmap Image" r:id="rId5" imgW="5714286" imgH="7621064" progId="PBrush">
              <p:embed/>
            </p:oleObj>
          </a:graphicData>
        </a:graphic>
      </p:graphicFrame>
    </p:spTree>
  </p:cSld>
  <p:clrMapOvr>
    <a:masterClrMapping/>
  </p:clrMapOvr>
  <p:transition>
    <p:cover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هدف ها</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همبستگیهای مشاهده شده را بدون تکیه به تبدیلات خطی ثابت مدل کند</a:t>
            </a:r>
          </a:p>
          <a:p>
            <a:pPr algn="just" rtl="1"/>
            <a:r>
              <a:rPr lang="fa-IR" dirty="0" smtClean="0">
                <a:latin typeface="Times New Roman" pitchFamily="18" charset="0"/>
                <a:cs typeface="Times New Roman" pitchFamily="18" charset="0"/>
              </a:rPr>
              <a:t>این همبستگیها را در راستاهایی که توسط یک مجموعه ثابت از توابع پایه تعریف نشده اند ارائه دهد</a:t>
            </a:r>
          </a:p>
          <a:p>
            <a:pPr algn="just" rtl="1"/>
            <a:r>
              <a:rPr lang="fa-IR" dirty="0" smtClean="0">
                <a:latin typeface="Times New Roman" pitchFamily="18" charset="0"/>
                <a:cs typeface="Times New Roman" pitchFamily="18" charset="0"/>
              </a:rPr>
              <a:t>الگوهای همبستگی برای تعمیم درون نواحی استفاده شوند، در حالی که همچنان بتوانند آنها را تمایز بدهند</a:t>
            </a:r>
          </a:p>
          <a:p>
            <a:pPr lvl="1" algn="just" rtl="1"/>
            <a:r>
              <a:rPr lang="fa-IR" dirty="0" smtClean="0">
                <a:latin typeface="Times New Roman" pitchFamily="18" charset="0"/>
                <a:cs typeface="Times New Roman" pitchFamily="18" charset="0"/>
              </a:rPr>
              <a:t>تعمیم: تشخیص مشخصات مشترک یک کلاس از روی نمونه های آن</a:t>
            </a: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51</a:t>
            </a:fld>
            <a:endParaRPr lang="en-US" sz="1600" b="1" i="1" dirty="0"/>
          </a:p>
        </p:txBody>
      </p:sp>
    </p:spTree>
  </p:cSld>
  <p:clrMapOvr>
    <a:masterClrMapping/>
  </p:clrMapOvr>
  <p:transition>
    <p:cover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بازنمایی توزیع نواحی محلی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کد پراکنده: توزیع گوسی چند متغیره دارای میانگین ثابت صفر و  کواریانسی که تابع فعالیت نورنهاست </a:t>
            </a:r>
          </a:p>
          <a:p>
            <a:pPr algn="just" rtl="1"/>
            <a:r>
              <a:rPr lang="fa-IR" dirty="0" smtClean="0">
                <a:latin typeface="Times New Roman" pitchFamily="18" charset="0"/>
                <a:cs typeface="Times New Roman" pitchFamily="18" charset="0"/>
              </a:rPr>
              <a:t>ماتریس کواریانس: خلاصه سازی الگوی همبستگی برای نوع تصویر داده شده</a:t>
            </a:r>
          </a:p>
          <a:p>
            <a:pPr algn="just" rtl="1"/>
            <a:r>
              <a:rPr lang="fa-IR" dirty="0" smtClean="0">
                <a:latin typeface="Times New Roman" pitchFamily="18" charset="0"/>
                <a:cs typeface="Times New Roman" pitchFamily="18" charset="0"/>
              </a:rPr>
              <a:t>مزایا</a:t>
            </a:r>
          </a:p>
          <a:p>
            <a:pPr lvl="1" algn="just" rtl="1"/>
            <a:r>
              <a:rPr lang="fa-IR" dirty="0" smtClean="0">
                <a:latin typeface="Times New Roman" pitchFamily="18" charset="0"/>
                <a:cs typeface="Times New Roman" pitchFamily="18" charset="0"/>
              </a:rPr>
              <a:t>انعطاف پذیری در اخذ زنجیره توزیعهای تصاویر طبیعی</a:t>
            </a:r>
          </a:p>
          <a:p>
            <a:pPr lvl="1" algn="just" rtl="1"/>
            <a:r>
              <a:rPr lang="fa-IR" dirty="0" smtClean="0">
                <a:latin typeface="Times New Roman" pitchFamily="18" charset="0"/>
                <a:cs typeface="Times New Roman" pitchFamily="18" charset="0"/>
              </a:rPr>
              <a:t>بیشترین آنتروپی در میان توزیعهای دارای این کواریانس</a:t>
            </a:r>
          </a:p>
          <a:p>
            <a:pPr lvl="1" algn="just" rtl="1"/>
            <a:r>
              <a:rPr lang="fa-IR" dirty="0" smtClean="0">
                <a:latin typeface="Times New Roman" pitchFamily="18" charset="0"/>
                <a:cs typeface="Times New Roman" pitchFamily="18" charset="0"/>
              </a:rPr>
              <a:t>راحتی تخمین پارامترها</a:t>
            </a:r>
            <a:endParaRPr lang="en-US" dirty="0" smtClean="0">
              <a:latin typeface="Times New Roman" pitchFamily="18" charset="0"/>
              <a:cs typeface="Times New Roman" pitchFamily="18" charset="0"/>
            </a:endParaRPr>
          </a:p>
          <a:p>
            <a:pPr lvl="1" algn="r"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52</a:t>
            </a:fld>
            <a:endParaRPr lang="en-US" sz="1600" b="1" i="1" dirty="0"/>
          </a:p>
        </p:txBody>
      </p:sp>
    </p:spTree>
  </p:cSld>
  <p:clrMapOvr>
    <a:masterClrMapping/>
  </p:clrMapOvr>
  <p:transition>
    <p:cover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پارامترهای مدل (راستا)</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ویژگیهایی از تصویر که توزیع تصویر در راستای آنها می توان از توزیع استاندارد (دایره) کشیده تر یا فشرده تر باشد</a:t>
            </a:r>
          </a:p>
          <a:p>
            <a:pPr algn="just" rtl="1"/>
            <a:r>
              <a:rPr lang="fa-IR" dirty="0" smtClean="0">
                <a:latin typeface="Times New Roman" pitchFamily="18" charset="0"/>
                <a:cs typeface="Times New Roman" pitchFamily="18" charset="0"/>
              </a:rPr>
              <a:t>بین تمام نورونهای این مدل مشترکند. </a:t>
            </a:r>
          </a:p>
          <a:p>
            <a:pPr algn="just" rtl="1"/>
            <a:r>
              <a:rPr lang="fa-IR" dirty="0" smtClean="0">
                <a:latin typeface="Times New Roman" pitchFamily="18" charset="0"/>
                <a:cs typeface="Times New Roman" pitchFamily="18" charset="0"/>
              </a:rPr>
              <a:t>اجباراً با محورهای ابعاد ورودی همراستا نیستند</a:t>
            </a:r>
            <a:r>
              <a:rPr lang="fa-IR" dirty="0" smtClean="0">
                <a:latin typeface="Times New Roman" pitchFamily="18" charset="0"/>
                <a:cs typeface="Times New Roman" pitchFamily="18" charset="0"/>
                <a:sym typeface="Wingdings" pitchFamily="2" charset="2"/>
              </a:rPr>
              <a:t></a:t>
            </a:r>
            <a:r>
              <a:rPr lang="fa-IR" dirty="0" smtClean="0">
                <a:latin typeface="Times New Roman" pitchFamily="18" charset="0"/>
                <a:cs typeface="Times New Roman" pitchFamily="18" charset="0"/>
              </a:rPr>
              <a:t>تغییر دگرگونی در راستای یک بردار ممکن است متناظر با تغییر همزمان متغیرهای همبسته در چندین بُعد باشد</a:t>
            </a:r>
            <a:endParaRPr lang="en-US"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53</a:t>
            </a:fld>
            <a:endParaRPr lang="en-US" sz="1600" b="1" i="1" dirty="0"/>
          </a:p>
        </p:txBody>
      </p:sp>
      <p:sp>
        <p:nvSpPr>
          <p:cNvPr id="5" name="TextBox 4"/>
          <p:cNvSpPr txBox="1"/>
          <p:nvPr/>
        </p:nvSpPr>
        <p:spPr>
          <a:xfrm>
            <a:off x="990600" y="4800600"/>
            <a:ext cx="1905000" cy="1862048"/>
          </a:xfrm>
          <a:prstGeom prst="rect">
            <a:avLst/>
          </a:prstGeom>
          <a:noFill/>
        </p:spPr>
        <p:txBody>
          <a:bodyPr wrap="square" rtlCol="0">
            <a:spAutoFit/>
          </a:bodyPr>
          <a:lstStyle/>
          <a:p>
            <a:r>
              <a:rPr lang="en-US" sz="115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oper Black" pitchFamily="18" charset="0"/>
              </a:rPr>
              <a:t>b</a:t>
            </a:r>
            <a:r>
              <a:rPr lang="en-US" sz="11500" baseline="-25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oper Black" pitchFamily="18" charset="0"/>
              </a:rPr>
              <a:t>k</a:t>
            </a:r>
            <a:endParaRPr lang="en-US" sz="11500" baseline="-2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oper Black" pitchFamily="18" charset="0"/>
            </a:endParaRPr>
          </a:p>
        </p:txBody>
      </p:sp>
    </p:spTree>
  </p:cSld>
  <p:clrMapOvr>
    <a:masterClrMapping/>
  </p:clrMapOvr>
  <p:transition>
    <p:cover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پارامترهای مدل (وزنها)</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میزان تغییرات در جهتها</a:t>
            </a:r>
          </a:p>
          <a:p>
            <a:pPr algn="just" rtl="1"/>
            <a:r>
              <a:rPr lang="fa-IR" dirty="0" smtClean="0">
                <a:latin typeface="Times New Roman" pitchFamily="18" charset="0"/>
                <a:cs typeface="Times New Roman" pitchFamily="18" charset="0"/>
              </a:rPr>
              <a:t>وزن مثبت</a:t>
            </a:r>
            <a:r>
              <a:rPr lang="en-US" dirty="0" smtClean="0">
                <a:latin typeface="Times New Roman" pitchFamily="18" charset="0"/>
                <a:cs typeface="Times New Roman" pitchFamily="18" charset="0"/>
              </a:rPr>
              <a:t>: </a:t>
            </a:r>
            <a:r>
              <a:rPr lang="fa-IR" dirty="0" smtClean="0">
                <a:latin typeface="Times New Roman" pitchFamily="18" charset="0"/>
                <a:cs typeface="Times New Roman" pitchFamily="18" charset="0"/>
              </a:rPr>
              <a:t>نورونها به محرکهای بیشتری در آن راستا پاسخ می دهند</a:t>
            </a:r>
            <a:endParaRPr lang="en-US"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وزن منفی</a:t>
            </a:r>
            <a:r>
              <a:rPr lang="en-US" dirty="0" smtClean="0">
                <a:latin typeface="Times New Roman" pitchFamily="18" charset="0"/>
                <a:cs typeface="Times New Roman" pitchFamily="18" charset="0"/>
              </a:rPr>
              <a:t>: </a:t>
            </a:r>
            <a:r>
              <a:rPr lang="fa-IR" dirty="0" smtClean="0">
                <a:latin typeface="Times New Roman" pitchFamily="18" charset="0"/>
                <a:cs typeface="Times New Roman" pitchFamily="18" charset="0"/>
              </a:rPr>
              <a:t>بازه محدودتری از محرکها</a:t>
            </a:r>
            <a:endParaRPr lang="en-US"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وزنهای نزدیک به صفر</a:t>
            </a:r>
            <a:r>
              <a:rPr lang="en-US" dirty="0" smtClean="0">
                <a:latin typeface="Times New Roman" pitchFamily="18" charset="0"/>
                <a:cs typeface="Times New Roman" pitchFamily="18" charset="0"/>
              </a:rPr>
              <a:t>: </a:t>
            </a:r>
            <a:r>
              <a:rPr lang="fa-IR" dirty="0" smtClean="0">
                <a:latin typeface="Times New Roman" pitchFamily="18" charset="0"/>
                <a:cs typeface="Times New Roman" pitchFamily="18" charset="0"/>
              </a:rPr>
              <a:t>خنثی بودن نورون نسبت به آن راستاست</a:t>
            </a:r>
          </a:p>
          <a:p>
            <a:pPr algn="just" rtl="1"/>
            <a:endParaRPr lang="en-US"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54</a:t>
            </a:fld>
            <a:endParaRPr lang="en-US" sz="1600" b="1" i="1" dirty="0"/>
          </a:p>
        </p:txBody>
      </p:sp>
      <p:sp>
        <p:nvSpPr>
          <p:cNvPr id="5" name="TextBox 4"/>
          <p:cNvSpPr txBox="1"/>
          <p:nvPr/>
        </p:nvSpPr>
        <p:spPr>
          <a:xfrm>
            <a:off x="990600" y="4800600"/>
            <a:ext cx="2971800" cy="1862048"/>
          </a:xfrm>
          <a:prstGeom prst="rect">
            <a:avLst/>
          </a:prstGeom>
          <a:noFill/>
        </p:spPr>
        <p:txBody>
          <a:bodyPr wrap="square" rtlCol="0">
            <a:spAutoFit/>
          </a:bodyPr>
          <a:lstStyle/>
          <a:p>
            <a:r>
              <a:rPr lang="en-US" sz="115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oper Black" pitchFamily="18" charset="0"/>
              </a:rPr>
              <a:t>w</a:t>
            </a:r>
            <a:r>
              <a:rPr lang="en-US" sz="11500" baseline="-25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oper Black" pitchFamily="18" charset="0"/>
              </a:rPr>
              <a:t>jk</a:t>
            </a:r>
            <a:endParaRPr lang="en-US" sz="11500" baseline="-2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oper Black" pitchFamily="18" charset="0"/>
            </a:endParaRPr>
          </a:p>
        </p:txBody>
      </p:sp>
    </p:spTree>
  </p:cSld>
  <p:clrMapOvr>
    <a:masterClrMapping/>
  </p:clrMapOvr>
  <p:transition>
    <p:cover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نورونهای مدل</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هر نورون مجموعه وزنهای متفاوتی دارند که متناظر با انقباض یا انبساط در راستای ویژگی  است</a:t>
            </a:r>
          </a:p>
          <a:p>
            <a:pPr algn="just" rtl="1"/>
            <a:r>
              <a:rPr lang="fa-IR" dirty="0" smtClean="0">
                <a:latin typeface="Times New Roman" pitchFamily="18" charset="0"/>
                <a:cs typeface="Times New Roman" pitchFamily="18" charset="0"/>
              </a:rPr>
              <a:t> فعالیت ترکیب شده همه نورونها شکل توزیع کدگزاری شده را نشان می دهد = بیضی های توزیع گوسی</a:t>
            </a: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55</a:t>
            </a:fld>
            <a:endParaRPr lang="en-US" sz="1600" b="1" i="1" dirty="0"/>
          </a:p>
        </p:txBody>
      </p:sp>
      <p:sp>
        <p:nvSpPr>
          <p:cNvPr id="5" name="TextBox 4"/>
          <p:cNvSpPr txBox="1"/>
          <p:nvPr/>
        </p:nvSpPr>
        <p:spPr>
          <a:xfrm>
            <a:off x="990600" y="4648200"/>
            <a:ext cx="1905000" cy="1862048"/>
          </a:xfrm>
          <a:prstGeom prst="rect">
            <a:avLst/>
          </a:prstGeom>
          <a:noFill/>
        </p:spPr>
        <p:txBody>
          <a:bodyPr wrap="square" rtlCol="0">
            <a:spAutoFit/>
          </a:bodyPr>
          <a:lstStyle/>
          <a:p>
            <a:r>
              <a:rPr lang="en-US" sz="115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oper Black" pitchFamily="18" charset="0"/>
              </a:rPr>
              <a:t>y</a:t>
            </a:r>
            <a:r>
              <a:rPr lang="en-US" sz="11500" baseline="-25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oper Black" pitchFamily="18" charset="0"/>
              </a:rPr>
              <a:t>j</a:t>
            </a:r>
            <a:endParaRPr lang="en-US" sz="11500" baseline="-2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oper Black" pitchFamily="18" charset="0"/>
            </a:endParaRPr>
          </a:p>
        </p:txBody>
      </p:sp>
    </p:spTree>
  </p:cSld>
  <p:clrMapOvr>
    <a:masterClrMapping/>
  </p:clrMapOvr>
  <p:transition>
    <p:cover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کدگزاری توزیع</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lnSpcReduction="10000"/>
          </a:bodyPr>
          <a:lstStyle/>
          <a:p>
            <a:pPr algn="ctr" rtl="1"/>
            <a:r>
              <a:rPr lang="fa-IR" dirty="0" smtClean="0">
                <a:latin typeface="Times New Roman" pitchFamily="18" charset="0"/>
                <a:cs typeface="Times New Roman" pitchFamily="18" charset="0"/>
              </a:rPr>
              <a:t>نبودن فعالیت به معنای فقدان ساختار تصویری مورد نظر نورون است که توزیع کانونی است و آمارگان تمام تصاویر طبیعی را منعکس می کند (دایره سیاه). افزایش فعالیت نورونی  به معنای انحراف از این توزیع کانونی است و الگوهای آماری را در نواحی محلی تصویر نشان می دهد</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56</a:t>
            </a:fld>
            <a:endParaRPr lang="en-US" sz="1600" b="1" i="1" dirty="0"/>
          </a:p>
        </p:txBody>
      </p:sp>
      <p:sp>
        <p:nvSpPr>
          <p:cNvPr id="12" name="Picture Placeholder 11"/>
          <p:cNvSpPr>
            <a:spLocks noGrp="1"/>
          </p:cNvSpPr>
          <p:nvPr>
            <p:ph type="pic" idx="1"/>
          </p:nvPr>
        </p:nvSpPr>
        <p:spPr>
          <a:xfrm>
            <a:off x="1143000" y="381000"/>
            <a:ext cx="7333488" cy="5486400"/>
          </a:xfrm>
        </p:spPr>
      </p:sp>
      <p:sp>
        <p:nvSpPr>
          <p:cNvPr id="7" name="Oval 6"/>
          <p:cNvSpPr/>
          <p:nvPr/>
        </p:nvSpPr>
        <p:spPr>
          <a:xfrm>
            <a:off x="1828800" y="5334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endCxn id="7" idx="7"/>
          </p:cNvCxnSpPr>
          <p:nvPr/>
        </p:nvCxnSpPr>
        <p:spPr>
          <a:xfrm rot="5400000" flipH="1" flipV="1">
            <a:off x="2590800" y="756588"/>
            <a:ext cx="538818" cy="538811"/>
          </a:xfrm>
          <a:prstGeom prst="straightConnector1">
            <a:avLst/>
          </a:prstGeom>
          <a:ln w="50800">
            <a:solidFill>
              <a:srgbClr val="FF0505"/>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90800" y="9906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2400300" y="8001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905000" y="1295400"/>
            <a:ext cx="685800" cy="1524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095500" y="14097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5"/>
          </p:cNvCxnSpPr>
          <p:nvPr/>
        </p:nvCxnSpPr>
        <p:spPr>
          <a:xfrm rot="16200000" flipH="1">
            <a:off x="2590799" y="1295400"/>
            <a:ext cx="538816" cy="538815"/>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05000" y="22098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a:endCxn id="43" idx="7"/>
          </p:cNvCxnSpPr>
          <p:nvPr/>
        </p:nvCxnSpPr>
        <p:spPr>
          <a:xfrm rot="5400000" flipH="1" flipV="1">
            <a:off x="2667000" y="2432988"/>
            <a:ext cx="538818" cy="538811"/>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667000" y="2667000"/>
            <a:ext cx="685800" cy="304800"/>
          </a:xfrm>
          <a:prstGeom prst="straightConnector1">
            <a:avLst/>
          </a:prstGeom>
          <a:ln w="50800">
            <a:solidFill>
              <a:srgbClr val="FFA9A7"/>
            </a:solidFill>
            <a:tailEnd type="stealt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2476500" y="2476500"/>
            <a:ext cx="685800" cy="304800"/>
          </a:xfrm>
          <a:prstGeom prst="straightConnector1">
            <a:avLst/>
          </a:prstGeom>
          <a:ln w="50800">
            <a:solidFill>
              <a:srgbClr val="FF7471"/>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flipV="1">
            <a:off x="1981200" y="2971800"/>
            <a:ext cx="685800" cy="1524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2171700" y="30861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43" idx="5"/>
          </p:cNvCxnSpPr>
          <p:nvPr/>
        </p:nvCxnSpPr>
        <p:spPr>
          <a:xfrm rot="16200000" flipH="1">
            <a:off x="2666999" y="2971800"/>
            <a:ext cx="538816" cy="538815"/>
          </a:xfrm>
          <a:prstGeom prst="straightConnector1">
            <a:avLst/>
          </a:prstGeom>
          <a:ln w="50800">
            <a:solidFill>
              <a:schemeClr val="accent6">
                <a:lumMod val="40000"/>
                <a:lumOff val="6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905000" y="38862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p:cNvCxnSpPr>
            <a:endCxn id="50" idx="7"/>
          </p:cNvCxnSpPr>
          <p:nvPr/>
        </p:nvCxnSpPr>
        <p:spPr>
          <a:xfrm rot="5400000" flipH="1" flipV="1">
            <a:off x="2667000" y="4109388"/>
            <a:ext cx="538818" cy="538811"/>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667000" y="43434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2476500" y="41529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0800000" flipV="1">
            <a:off x="1981200" y="4648200"/>
            <a:ext cx="685800" cy="152400"/>
          </a:xfrm>
          <a:prstGeom prst="straightConnector1">
            <a:avLst/>
          </a:prstGeom>
          <a:ln w="508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2171700" y="47625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50" idx="5"/>
          </p:cNvCxnSpPr>
          <p:nvPr/>
        </p:nvCxnSpPr>
        <p:spPr>
          <a:xfrm rot="16200000" flipH="1">
            <a:off x="2666999" y="4648200"/>
            <a:ext cx="538816" cy="538815"/>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4495800" y="1371600"/>
            <a:ext cx="3429000" cy="3352800"/>
          </a:xfrm>
          <a:prstGeom prst="ellipse">
            <a:avLst/>
          </a:prstGeom>
          <a:noFill/>
          <a:ln w="63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endCxn id="65" idx="7"/>
          </p:cNvCxnSpPr>
          <p:nvPr/>
        </p:nvCxnSpPr>
        <p:spPr>
          <a:xfrm flipV="1">
            <a:off x="6096003" y="1862606"/>
            <a:ext cx="1326631" cy="1109204"/>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6096000" y="2209800"/>
            <a:ext cx="1600200" cy="762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5676900" y="1943100"/>
            <a:ext cx="1447800" cy="6096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flipV="1">
            <a:off x="4572000" y="2971800"/>
            <a:ext cx="15240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a:off x="4991100" y="3238500"/>
            <a:ext cx="1371600" cy="8382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65" idx="5"/>
          </p:cNvCxnSpPr>
          <p:nvPr/>
        </p:nvCxnSpPr>
        <p:spPr>
          <a:xfrm>
            <a:off x="6095997" y="2971799"/>
            <a:ext cx="1326637" cy="1261595"/>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219200" y="1905000"/>
            <a:ext cx="457200" cy="76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4495800" y="1371600"/>
            <a:ext cx="3429000" cy="3352800"/>
          </a:xfrm>
          <a:prstGeom prst="ellipse">
            <a:avLst/>
          </a:prstGeom>
          <a:noFill/>
          <a:ln w="63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1143000" y="19812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1219200" y="3581400"/>
            <a:ext cx="457200" cy="76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1143000" y="36576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1219200" y="5181600"/>
            <a:ext cx="457200" cy="76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a:off x="1143000" y="52578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Tree>
  </p:cSld>
  <p:clrMapOvr>
    <a:masterClrMapping/>
  </p:clrMapOvr>
  <p:transition>
    <p:cover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کدگزاری توزیع</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lnSpcReduction="10000"/>
          </a:bodyPr>
          <a:lstStyle/>
          <a:p>
            <a:pPr algn="ctr" rtl="1"/>
            <a:r>
              <a:rPr lang="fa-IR" dirty="0" smtClean="0">
                <a:latin typeface="Times New Roman" pitchFamily="18" charset="0"/>
                <a:cs typeface="Times New Roman" pitchFamily="18" charset="0"/>
              </a:rPr>
              <a:t>نبودن فعالیت به معنای فقدان ساختار تصویری مورد نظر نورون است که توزیع کانونی است و آمارگان تمام تصاویر طبیعی را منعکس می کند (دایره سیاه). افزایش فعالیت نورونی  به معنای انحراف از این توزیع کانونی است و الگوهای آماری را در نواحی محلی تصویر نشان می دهد</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57</a:t>
            </a:fld>
            <a:endParaRPr lang="en-US" sz="1600" b="1" i="1" dirty="0"/>
          </a:p>
        </p:txBody>
      </p:sp>
      <p:sp>
        <p:nvSpPr>
          <p:cNvPr id="12" name="Picture Placeholder 11"/>
          <p:cNvSpPr>
            <a:spLocks noGrp="1"/>
          </p:cNvSpPr>
          <p:nvPr>
            <p:ph type="pic" idx="1"/>
          </p:nvPr>
        </p:nvSpPr>
        <p:spPr>
          <a:xfrm>
            <a:off x="1143000" y="381000"/>
            <a:ext cx="7333488" cy="5486400"/>
          </a:xfrm>
        </p:spPr>
      </p:sp>
      <p:sp>
        <p:nvSpPr>
          <p:cNvPr id="7" name="Oval 6"/>
          <p:cNvSpPr/>
          <p:nvPr/>
        </p:nvSpPr>
        <p:spPr>
          <a:xfrm>
            <a:off x="1828800" y="5334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endCxn id="7" idx="7"/>
          </p:cNvCxnSpPr>
          <p:nvPr/>
        </p:nvCxnSpPr>
        <p:spPr>
          <a:xfrm rot="5400000" flipH="1" flipV="1">
            <a:off x="2590800" y="756588"/>
            <a:ext cx="538818" cy="538811"/>
          </a:xfrm>
          <a:prstGeom prst="straightConnector1">
            <a:avLst/>
          </a:prstGeom>
          <a:ln w="50800">
            <a:solidFill>
              <a:srgbClr val="FF0505"/>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90800" y="9906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2400300" y="8001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905000" y="1295400"/>
            <a:ext cx="685800" cy="1524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095500" y="14097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5"/>
          </p:cNvCxnSpPr>
          <p:nvPr/>
        </p:nvCxnSpPr>
        <p:spPr>
          <a:xfrm rot="16200000" flipH="1">
            <a:off x="2590799" y="1295400"/>
            <a:ext cx="538816" cy="538815"/>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05000" y="22098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a:endCxn id="43" idx="7"/>
          </p:cNvCxnSpPr>
          <p:nvPr/>
        </p:nvCxnSpPr>
        <p:spPr>
          <a:xfrm rot="5400000" flipH="1" flipV="1">
            <a:off x="2667000" y="2432988"/>
            <a:ext cx="538818" cy="538811"/>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667000" y="2667000"/>
            <a:ext cx="685800" cy="304800"/>
          </a:xfrm>
          <a:prstGeom prst="straightConnector1">
            <a:avLst/>
          </a:prstGeom>
          <a:ln w="50800">
            <a:solidFill>
              <a:srgbClr val="FFA9A7"/>
            </a:solidFill>
            <a:tailEnd type="stealt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2476500" y="2476500"/>
            <a:ext cx="685800" cy="304800"/>
          </a:xfrm>
          <a:prstGeom prst="straightConnector1">
            <a:avLst/>
          </a:prstGeom>
          <a:ln w="50800">
            <a:solidFill>
              <a:srgbClr val="FF7471"/>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flipV="1">
            <a:off x="1981200" y="2971800"/>
            <a:ext cx="685800" cy="1524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2171700" y="30861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43" idx="5"/>
          </p:cNvCxnSpPr>
          <p:nvPr/>
        </p:nvCxnSpPr>
        <p:spPr>
          <a:xfrm rot="16200000" flipH="1">
            <a:off x="2666999" y="2971800"/>
            <a:ext cx="538816" cy="538815"/>
          </a:xfrm>
          <a:prstGeom prst="straightConnector1">
            <a:avLst/>
          </a:prstGeom>
          <a:ln w="50800">
            <a:solidFill>
              <a:schemeClr val="accent6">
                <a:lumMod val="40000"/>
                <a:lumOff val="6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905000" y="38862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p:cNvCxnSpPr>
            <a:endCxn id="50" idx="7"/>
          </p:cNvCxnSpPr>
          <p:nvPr/>
        </p:nvCxnSpPr>
        <p:spPr>
          <a:xfrm rot="5400000" flipH="1" flipV="1">
            <a:off x="2667000" y="4109388"/>
            <a:ext cx="538818" cy="538811"/>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667000" y="43434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2476500" y="41529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0800000" flipV="1">
            <a:off x="1981200" y="4648200"/>
            <a:ext cx="685800" cy="152400"/>
          </a:xfrm>
          <a:prstGeom prst="straightConnector1">
            <a:avLst/>
          </a:prstGeom>
          <a:ln w="508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2171700" y="47625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50" idx="5"/>
          </p:cNvCxnSpPr>
          <p:nvPr/>
        </p:nvCxnSpPr>
        <p:spPr>
          <a:xfrm rot="16200000" flipH="1">
            <a:off x="2666999" y="4648200"/>
            <a:ext cx="538816" cy="538815"/>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4495800" y="1371600"/>
            <a:ext cx="3429000" cy="3352800"/>
          </a:xfrm>
          <a:prstGeom prst="ellipse">
            <a:avLst/>
          </a:prstGeom>
          <a:noFill/>
          <a:ln w="63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endCxn id="65" idx="7"/>
          </p:cNvCxnSpPr>
          <p:nvPr/>
        </p:nvCxnSpPr>
        <p:spPr>
          <a:xfrm flipV="1">
            <a:off x="6096003" y="1862606"/>
            <a:ext cx="1326631" cy="1109204"/>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6096000" y="2209800"/>
            <a:ext cx="1600200" cy="762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5676900" y="1943100"/>
            <a:ext cx="1447800" cy="6096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flipV="1">
            <a:off x="4572000" y="2971800"/>
            <a:ext cx="15240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a:off x="4991100" y="3238500"/>
            <a:ext cx="1371600" cy="8382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65" idx="5"/>
          </p:cNvCxnSpPr>
          <p:nvPr/>
        </p:nvCxnSpPr>
        <p:spPr>
          <a:xfrm>
            <a:off x="6095997" y="2971799"/>
            <a:ext cx="1326637" cy="1261595"/>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219200" y="1066800"/>
            <a:ext cx="457200" cy="914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2736723">
            <a:off x="4502451" y="365183"/>
            <a:ext cx="3384732" cy="5410200"/>
          </a:xfrm>
          <a:prstGeom prst="ellipse">
            <a:avLst/>
          </a:prstGeom>
          <a:noFill/>
          <a:ln w="63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1143000" y="19812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1219200" y="3581400"/>
            <a:ext cx="457200" cy="76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1143000" y="36576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1219200" y="5181600"/>
            <a:ext cx="457200" cy="76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a:off x="1143000" y="52578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fltVal val="0"/>
                                          </p:val>
                                        </p:tav>
                                        <p:tav tm="100000">
                                          <p:val>
                                            <p:strVal val="#ppt_h"/>
                                          </p:val>
                                        </p:tav>
                                      </p:tavLst>
                                    </p:anim>
                                  </p:childTnLst>
                                </p:cTn>
                              </p:par>
                              <p:par>
                                <p:cTn id="9" presetID="7" presetClass="emph" presetSubtype="2" fill="hold" nodeType="withEffect">
                                  <p:stCondLst>
                                    <p:cond delay="0"/>
                                  </p:stCondLst>
                                  <p:childTnLst>
                                    <p:animClr clrSpc="rgb">
                                      <p:cBhvr>
                                        <p:cTn id="10" dur="2000" fill="hold"/>
                                        <p:tgtEl>
                                          <p:spTgt spid="66"/>
                                        </p:tgtEl>
                                        <p:attrNameLst>
                                          <p:attrName>stroke.color</p:attrName>
                                        </p:attrNameLst>
                                      </p:cBhvr>
                                      <p:to>
                                        <a:srgbClr val="FF0000"/>
                                      </p:to>
                                    </p:animClr>
                                    <p:set>
                                      <p:cBhvr>
                                        <p:cTn id="11" dur="2000" fill="hold"/>
                                        <p:tgtEl>
                                          <p:spTgt spid="6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کدگزاری توزیع</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lnSpcReduction="10000"/>
          </a:bodyPr>
          <a:lstStyle/>
          <a:p>
            <a:pPr algn="ctr" rtl="1"/>
            <a:r>
              <a:rPr lang="fa-IR" dirty="0" smtClean="0">
                <a:latin typeface="Times New Roman" pitchFamily="18" charset="0"/>
                <a:cs typeface="Times New Roman" pitchFamily="18" charset="0"/>
              </a:rPr>
              <a:t>نبودن فعالیت به معنای فقدان ساختار تصویری مورد نظر نورون است که توزیع کانونی است و آمارگان تمام تصاویر طبیعی را منعکس می کند (دایره سیاه). افزایش فعالیت نورونی  به معنای انحراف از این توزیع کانونی است و الگوهای آماری را در نواحی محلی تصویر نشان می دهد</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58</a:t>
            </a:fld>
            <a:endParaRPr lang="en-US" sz="1600" b="1" i="1" dirty="0"/>
          </a:p>
        </p:txBody>
      </p:sp>
      <p:sp>
        <p:nvSpPr>
          <p:cNvPr id="12" name="Picture Placeholder 11"/>
          <p:cNvSpPr>
            <a:spLocks noGrp="1"/>
          </p:cNvSpPr>
          <p:nvPr>
            <p:ph type="pic" idx="1"/>
          </p:nvPr>
        </p:nvSpPr>
        <p:spPr>
          <a:xfrm>
            <a:off x="1143000" y="381000"/>
            <a:ext cx="7333488" cy="5486400"/>
          </a:xfrm>
        </p:spPr>
      </p:sp>
      <p:sp>
        <p:nvSpPr>
          <p:cNvPr id="7" name="Oval 6"/>
          <p:cNvSpPr/>
          <p:nvPr/>
        </p:nvSpPr>
        <p:spPr>
          <a:xfrm>
            <a:off x="1828800" y="5334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endCxn id="7" idx="7"/>
          </p:cNvCxnSpPr>
          <p:nvPr/>
        </p:nvCxnSpPr>
        <p:spPr>
          <a:xfrm rot="5400000" flipH="1" flipV="1">
            <a:off x="2590800" y="756588"/>
            <a:ext cx="538818" cy="538811"/>
          </a:xfrm>
          <a:prstGeom prst="straightConnector1">
            <a:avLst/>
          </a:prstGeom>
          <a:ln w="50800">
            <a:solidFill>
              <a:srgbClr val="FF0505"/>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90800" y="9906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2400300" y="8001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905000" y="1295400"/>
            <a:ext cx="685800" cy="1524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095500" y="14097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5"/>
          </p:cNvCxnSpPr>
          <p:nvPr/>
        </p:nvCxnSpPr>
        <p:spPr>
          <a:xfrm rot="16200000" flipH="1">
            <a:off x="2590799" y="1295400"/>
            <a:ext cx="538816" cy="538815"/>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05000" y="22098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a:endCxn id="43" idx="7"/>
          </p:cNvCxnSpPr>
          <p:nvPr/>
        </p:nvCxnSpPr>
        <p:spPr>
          <a:xfrm rot="5400000" flipH="1" flipV="1">
            <a:off x="2667000" y="2432988"/>
            <a:ext cx="538818" cy="538811"/>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667000" y="2667000"/>
            <a:ext cx="685800" cy="304800"/>
          </a:xfrm>
          <a:prstGeom prst="straightConnector1">
            <a:avLst/>
          </a:prstGeom>
          <a:ln w="50800">
            <a:solidFill>
              <a:srgbClr val="FFA9A7"/>
            </a:solidFill>
            <a:tailEnd type="stealt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2476500" y="2476500"/>
            <a:ext cx="685800" cy="304800"/>
          </a:xfrm>
          <a:prstGeom prst="straightConnector1">
            <a:avLst/>
          </a:prstGeom>
          <a:ln w="50800">
            <a:solidFill>
              <a:srgbClr val="FF7471"/>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flipV="1">
            <a:off x="1981200" y="2971800"/>
            <a:ext cx="685800" cy="1524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2171700" y="30861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43" idx="5"/>
          </p:cNvCxnSpPr>
          <p:nvPr/>
        </p:nvCxnSpPr>
        <p:spPr>
          <a:xfrm rot="16200000" flipH="1">
            <a:off x="2666999" y="2971800"/>
            <a:ext cx="538816" cy="538815"/>
          </a:xfrm>
          <a:prstGeom prst="straightConnector1">
            <a:avLst/>
          </a:prstGeom>
          <a:ln w="50800">
            <a:solidFill>
              <a:schemeClr val="accent6">
                <a:lumMod val="40000"/>
                <a:lumOff val="6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905000" y="38862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p:cNvCxnSpPr>
            <a:endCxn id="50" idx="7"/>
          </p:cNvCxnSpPr>
          <p:nvPr/>
        </p:nvCxnSpPr>
        <p:spPr>
          <a:xfrm rot="5400000" flipH="1" flipV="1">
            <a:off x="2667000" y="4109388"/>
            <a:ext cx="538818" cy="538811"/>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667000" y="43434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2476500" y="41529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0800000" flipV="1">
            <a:off x="1981200" y="4648200"/>
            <a:ext cx="685800" cy="152400"/>
          </a:xfrm>
          <a:prstGeom prst="straightConnector1">
            <a:avLst/>
          </a:prstGeom>
          <a:ln w="508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2171700" y="47625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50" idx="5"/>
          </p:cNvCxnSpPr>
          <p:nvPr/>
        </p:nvCxnSpPr>
        <p:spPr>
          <a:xfrm rot="16200000" flipH="1">
            <a:off x="2666999" y="4648200"/>
            <a:ext cx="538816" cy="538815"/>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4495800" y="1371600"/>
            <a:ext cx="3429000" cy="3352800"/>
          </a:xfrm>
          <a:prstGeom prst="ellipse">
            <a:avLst/>
          </a:prstGeom>
          <a:noFill/>
          <a:ln w="63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endCxn id="65" idx="7"/>
          </p:cNvCxnSpPr>
          <p:nvPr/>
        </p:nvCxnSpPr>
        <p:spPr>
          <a:xfrm flipV="1">
            <a:off x="6096003" y="1862606"/>
            <a:ext cx="1326631" cy="1109204"/>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6096000" y="2209800"/>
            <a:ext cx="1600200" cy="762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5676900" y="1943100"/>
            <a:ext cx="1447800" cy="6096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flipV="1">
            <a:off x="4572000" y="2971800"/>
            <a:ext cx="15240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a:off x="4991100" y="3238500"/>
            <a:ext cx="1371600" cy="8382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65" idx="5"/>
          </p:cNvCxnSpPr>
          <p:nvPr/>
        </p:nvCxnSpPr>
        <p:spPr>
          <a:xfrm>
            <a:off x="6095997" y="2971799"/>
            <a:ext cx="1326637" cy="1261595"/>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219200" y="1905000"/>
            <a:ext cx="457200" cy="76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18795263">
            <a:off x="5230933" y="555348"/>
            <a:ext cx="2133600" cy="5373920"/>
          </a:xfrm>
          <a:prstGeom prst="ellipse">
            <a:avLst/>
          </a:prstGeom>
          <a:noFill/>
          <a:ln w="63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1143000" y="19812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1219200" y="3581400"/>
            <a:ext cx="457200" cy="76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1143000" y="36576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1219200" y="4572000"/>
            <a:ext cx="457200" cy="6858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a:off x="1143000" y="52578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fltVal val="0"/>
                                          </p:val>
                                        </p:tav>
                                        <p:tav tm="100000">
                                          <p:val>
                                            <p:strVal val="#ppt_h"/>
                                          </p:val>
                                        </p:tav>
                                      </p:tavLst>
                                    </p:anim>
                                  </p:childTnLst>
                                </p:cTn>
                              </p:par>
                              <p:par>
                                <p:cTn id="9" presetID="7" presetClass="emph" presetSubtype="2" fill="hold" nodeType="withEffect">
                                  <p:stCondLst>
                                    <p:cond delay="0"/>
                                  </p:stCondLst>
                                  <p:childTnLst>
                                    <p:animClr clrSpc="rgb">
                                      <p:cBhvr>
                                        <p:cTn id="10" dur="2000" fill="hold"/>
                                        <p:tgtEl>
                                          <p:spTgt spid="71"/>
                                        </p:tgtEl>
                                        <p:attrNameLst>
                                          <p:attrName>stroke.color</p:attrName>
                                        </p:attrNameLst>
                                      </p:cBhvr>
                                      <p:to>
                                        <a:srgbClr val="FF0000"/>
                                      </p:to>
                                    </p:animClr>
                                    <p:set>
                                      <p:cBhvr>
                                        <p:cTn id="11" dur="2000" fill="hold"/>
                                        <p:tgtEl>
                                          <p:spTgt spid="71"/>
                                        </p:tgtEl>
                                        <p:attrNameLst>
                                          <p:attrName>stroke.on</p:attrName>
                                        </p:attrNameLst>
                                      </p:cBhvr>
                                      <p:to>
                                        <p:strVal val="true"/>
                                      </p:to>
                                    </p:set>
                                  </p:childTnLst>
                                </p:cTn>
                              </p:par>
                              <p:par>
                                <p:cTn id="12" presetID="7" presetClass="emph" presetSubtype="2" fill="hold" nodeType="withEffect">
                                  <p:stCondLst>
                                    <p:cond delay="0"/>
                                  </p:stCondLst>
                                  <p:childTnLst>
                                    <p:animClr clrSpc="rgb">
                                      <p:cBhvr>
                                        <p:cTn id="13" dur="2000" fill="hold"/>
                                        <p:tgtEl>
                                          <p:spTgt spid="69"/>
                                        </p:tgtEl>
                                        <p:attrNameLst>
                                          <p:attrName>stroke.color</p:attrName>
                                        </p:attrNameLst>
                                      </p:cBhvr>
                                      <p:to>
                                        <a:srgbClr val="1605F1"/>
                                      </p:to>
                                    </p:animClr>
                                    <p:set>
                                      <p:cBhvr>
                                        <p:cTn id="14" dur="2000" fill="hold"/>
                                        <p:tgtEl>
                                          <p:spTgt spid="6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کدگزاری توزیع</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lnSpcReduction="10000"/>
          </a:bodyPr>
          <a:lstStyle/>
          <a:p>
            <a:pPr algn="ctr" rtl="1"/>
            <a:r>
              <a:rPr lang="fa-IR" dirty="0" smtClean="0">
                <a:latin typeface="Times New Roman" pitchFamily="18" charset="0"/>
                <a:cs typeface="Times New Roman" pitchFamily="18" charset="0"/>
              </a:rPr>
              <a:t>نبودن فعالیت به معنای فقدان ساختار تصویری مورد نظر نورون است که توزیع کانونی است و آمارگان تمام تصاویر طبیعی را منعکس می کند (دایره سیاه). افزایش فعالیت نورونی  به معنای انحراف از این توزیع کانونی است و الگوهای آماری را در نواحی محلی تصویر نشان می دهد</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59</a:t>
            </a:fld>
            <a:endParaRPr lang="en-US" sz="1600" b="1" i="1" dirty="0"/>
          </a:p>
        </p:txBody>
      </p:sp>
      <p:sp>
        <p:nvSpPr>
          <p:cNvPr id="12" name="Picture Placeholder 11"/>
          <p:cNvSpPr>
            <a:spLocks noGrp="1"/>
          </p:cNvSpPr>
          <p:nvPr>
            <p:ph type="pic" idx="1"/>
          </p:nvPr>
        </p:nvSpPr>
        <p:spPr>
          <a:xfrm>
            <a:off x="1143000" y="381000"/>
            <a:ext cx="7333488" cy="5486400"/>
          </a:xfrm>
        </p:spPr>
      </p:sp>
      <p:sp>
        <p:nvSpPr>
          <p:cNvPr id="7" name="Oval 6"/>
          <p:cNvSpPr/>
          <p:nvPr/>
        </p:nvSpPr>
        <p:spPr>
          <a:xfrm>
            <a:off x="1828800" y="5334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endCxn id="7" idx="7"/>
          </p:cNvCxnSpPr>
          <p:nvPr/>
        </p:nvCxnSpPr>
        <p:spPr>
          <a:xfrm rot="5400000" flipH="1" flipV="1">
            <a:off x="2590800" y="756588"/>
            <a:ext cx="538818" cy="538811"/>
          </a:xfrm>
          <a:prstGeom prst="straightConnector1">
            <a:avLst/>
          </a:prstGeom>
          <a:ln w="50800">
            <a:solidFill>
              <a:srgbClr val="FF0505"/>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90800" y="9906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2400300" y="8001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905000" y="1295400"/>
            <a:ext cx="685800" cy="1524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095500" y="14097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5"/>
          </p:cNvCxnSpPr>
          <p:nvPr/>
        </p:nvCxnSpPr>
        <p:spPr>
          <a:xfrm rot="16200000" flipH="1">
            <a:off x="2590799" y="1295400"/>
            <a:ext cx="538816" cy="538815"/>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05000" y="22098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a:endCxn id="43" idx="7"/>
          </p:cNvCxnSpPr>
          <p:nvPr/>
        </p:nvCxnSpPr>
        <p:spPr>
          <a:xfrm rot="5400000" flipH="1" flipV="1">
            <a:off x="2667000" y="2432988"/>
            <a:ext cx="538818" cy="538811"/>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667000" y="2667000"/>
            <a:ext cx="685800" cy="304800"/>
          </a:xfrm>
          <a:prstGeom prst="straightConnector1">
            <a:avLst/>
          </a:prstGeom>
          <a:ln w="50800">
            <a:solidFill>
              <a:srgbClr val="FFA9A7"/>
            </a:solidFill>
            <a:tailEnd type="stealt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2476500" y="2476500"/>
            <a:ext cx="685800" cy="304800"/>
          </a:xfrm>
          <a:prstGeom prst="straightConnector1">
            <a:avLst/>
          </a:prstGeom>
          <a:ln w="50800">
            <a:solidFill>
              <a:srgbClr val="FF7471"/>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flipV="1">
            <a:off x="1981200" y="2971800"/>
            <a:ext cx="685800" cy="1524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2171700" y="30861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43" idx="5"/>
          </p:cNvCxnSpPr>
          <p:nvPr/>
        </p:nvCxnSpPr>
        <p:spPr>
          <a:xfrm rot="16200000" flipH="1">
            <a:off x="2666999" y="2971800"/>
            <a:ext cx="538816" cy="538815"/>
          </a:xfrm>
          <a:prstGeom prst="straightConnector1">
            <a:avLst/>
          </a:prstGeom>
          <a:ln w="50800">
            <a:solidFill>
              <a:schemeClr val="accent6">
                <a:lumMod val="40000"/>
                <a:lumOff val="6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905000" y="38862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p:cNvCxnSpPr>
            <a:endCxn id="50" idx="7"/>
          </p:cNvCxnSpPr>
          <p:nvPr/>
        </p:nvCxnSpPr>
        <p:spPr>
          <a:xfrm rot="5400000" flipH="1" flipV="1">
            <a:off x="2667000" y="4109388"/>
            <a:ext cx="538818" cy="538811"/>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667000" y="43434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2476500" y="41529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0800000" flipV="1">
            <a:off x="1981200" y="4648200"/>
            <a:ext cx="685800" cy="152400"/>
          </a:xfrm>
          <a:prstGeom prst="straightConnector1">
            <a:avLst/>
          </a:prstGeom>
          <a:ln w="508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2171700" y="47625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50" idx="5"/>
          </p:cNvCxnSpPr>
          <p:nvPr/>
        </p:nvCxnSpPr>
        <p:spPr>
          <a:xfrm rot="16200000" flipH="1">
            <a:off x="2666999" y="4648200"/>
            <a:ext cx="538816" cy="538815"/>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4495800" y="1371600"/>
            <a:ext cx="3429000" cy="3352800"/>
          </a:xfrm>
          <a:prstGeom prst="ellipse">
            <a:avLst/>
          </a:prstGeom>
          <a:noFill/>
          <a:ln w="63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endCxn id="65" idx="7"/>
          </p:cNvCxnSpPr>
          <p:nvPr/>
        </p:nvCxnSpPr>
        <p:spPr>
          <a:xfrm flipV="1">
            <a:off x="6096003" y="1862606"/>
            <a:ext cx="1326631" cy="1109204"/>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6096000" y="2209800"/>
            <a:ext cx="1600200" cy="762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5676900" y="1943100"/>
            <a:ext cx="1447800" cy="6096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flipV="1">
            <a:off x="4572000" y="2971800"/>
            <a:ext cx="15240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a:off x="4991100" y="3238500"/>
            <a:ext cx="1371600" cy="8382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65" idx="5"/>
          </p:cNvCxnSpPr>
          <p:nvPr/>
        </p:nvCxnSpPr>
        <p:spPr>
          <a:xfrm>
            <a:off x="6095997" y="2971799"/>
            <a:ext cx="1326637" cy="1261595"/>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flipV="1">
            <a:off x="1219200" y="1981200"/>
            <a:ext cx="457200" cy="381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19122153">
            <a:off x="5181600" y="1371600"/>
            <a:ext cx="2057400" cy="3352800"/>
          </a:xfrm>
          <a:prstGeom prst="ellipse">
            <a:avLst/>
          </a:prstGeom>
          <a:noFill/>
          <a:ln w="63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1143000" y="19812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1219200" y="3581400"/>
            <a:ext cx="457200" cy="76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1143000" y="36576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1219200" y="5181600"/>
            <a:ext cx="457200" cy="76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a:off x="1143000" y="52578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fltVal val="0"/>
                                          </p:val>
                                        </p:tav>
                                        <p:tav tm="100000">
                                          <p:val>
                                            <p:strVal val="#ppt_h"/>
                                          </p:val>
                                        </p:tav>
                                      </p:tavLst>
                                    </p:anim>
                                  </p:childTnLst>
                                </p:cTn>
                              </p:par>
                              <p:par>
                                <p:cTn id="9" presetID="7" presetClass="emph" presetSubtype="2" fill="hold" nodeType="withEffect">
                                  <p:stCondLst>
                                    <p:cond delay="0"/>
                                  </p:stCondLst>
                                  <p:childTnLst>
                                    <p:animClr clrSpc="rgb">
                                      <p:cBhvr>
                                        <p:cTn id="10" dur="2000" fill="hold"/>
                                        <p:tgtEl>
                                          <p:spTgt spid="66"/>
                                        </p:tgtEl>
                                        <p:attrNameLst>
                                          <p:attrName>stroke.color</p:attrName>
                                        </p:attrNameLst>
                                      </p:cBhvr>
                                      <p:to>
                                        <a:srgbClr val="493BFB"/>
                                      </p:to>
                                    </p:animClr>
                                    <p:set>
                                      <p:cBhvr>
                                        <p:cTn id="11" dur="2000" fill="hold"/>
                                        <p:tgtEl>
                                          <p:spTgt spid="6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نقشه کلی مسیر بینایی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a:bodyPr>
          <a:lstStyle/>
          <a:p>
            <a:pPr algn="ctr" rtl="1"/>
            <a:r>
              <a:rPr lang="fa-IR" sz="2400" dirty="0" smtClean="0">
                <a:latin typeface="Times New Roman" pitchFamily="18" charset="0"/>
                <a:cs typeface="Times New Roman" pitchFamily="18" charset="0"/>
              </a:rPr>
              <a:t>ساختار سلسله مراتبی، هرمی، توپوگرافیک، و سری در مسیرهای موازی </a:t>
            </a: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6</a:t>
            </a:fld>
            <a:endParaRPr lang="en-US" sz="1600" b="1" i="1" dirty="0"/>
          </a:p>
        </p:txBody>
      </p:sp>
      <p:sp>
        <p:nvSpPr>
          <p:cNvPr id="12" name="Picture Placeholder 11"/>
          <p:cNvSpPr>
            <a:spLocks noGrp="1"/>
          </p:cNvSpPr>
          <p:nvPr>
            <p:ph type="pic" idx="1"/>
          </p:nvPr>
        </p:nvSpPr>
        <p:spPr/>
      </p:sp>
      <p:pic>
        <p:nvPicPr>
          <p:cNvPr id="7" name="Picture 6"/>
          <p:cNvPicPr/>
          <p:nvPr/>
        </p:nvPicPr>
        <p:blipFill>
          <a:blip r:embed="rId3" cstate="print"/>
          <a:srcRect/>
          <a:stretch>
            <a:fillRect/>
          </a:stretch>
        </p:blipFill>
        <p:spPr bwMode="auto">
          <a:xfrm>
            <a:off x="1143000" y="381000"/>
            <a:ext cx="7315200" cy="548640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1143000" y="380999"/>
            <a:ext cx="7315200" cy="5498593"/>
          </a:xfrm>
          <a:prstGeom prst="rect">
            <a:avLst/>
          </a:prstGeom>
          <a:noFill/>
          <a:ln w="9525">
            <a:noFill/>
            <a:miter lim="800000"/>
            <a:headEnd/>
            <a:tailEnd/>
          </a:ln>
          <a:effectLst/>
        </p:spPr>
      </p:pic>
      <p:pic>
        <p:nvPicPr>
          <p:cNvPr id="11" name="Picture 10" descr="dorsal-ventral.bmp"/>
          <p:cNvPicPr/>
          <p:nvPr/>
        </p:nvPicPr>
        <p:blipFill>
          <a:blip r:embed="rId5" cstate="print"/>
          <a:srcRect/>
          <a:stretch>
            <a:fillRect/>
          </a:stretch>
        </p:blipFill>
        <p:spPr bwMode="auto">
          <a:xfrm>
            <a:off x="1143000" y="381000"/>
            <a:ext cx="7315200" cy="54864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مدل کدگزاری توزیع</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lnSpcReduction="10000"/>
          </a:bodyPr>
          <a:lstStyle/>
          <a:p>
            <a:pPr algn="ctr" rtl="1"/>
            <a:r>
              <a:rPr lang="fa-IR" dirty="0" smtClean="0">
                <a:latin typeface="Times New Roman" pitchFamily="18" charset="0"/>
                <a:cs typeface="Times New Roman" pitchFamily="18" charset="0"/>
              </a:rPr>
              <a:t>نبودن فعالیت به معنای فقدان ساختار تصویری مورد نظر نورون است که توزیع کانونی است و آمارگان تمام تصاویر طبیعی را منعکس می کند (دایره سیاه). افزایش فعالیت نورونی  به معنای انحراف از این توزیع کانونی است و الگوهای آماری را در نواحی محلی تصویر نشان می دهد</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60</a:t>
            </a:fld>
            <a:endParaRPr lang="en-US" sz="1600" b="1" i="1" dirty="0"/>
          </a:p>
        </p:txBody>
      </p:sp>
      <p:sp>
        <p:nvSpPr>
          <p:cNvPr id="12" name="Picture Placeholder 11"/>
          <p:cNvSpPr>
            <a:spLocks noGrp="1"/>
          </p:cNvSpPr>
          <p:nvPr>
            <p:ph type="pic" idx="1"/>
          </p:nvPr>
        </p:nvSpPr>
        <p:spPr>
          <a:xfrm>
            <a:off x="1143000" y="381000"/>
            <a:ext cx="7333488" cy="5486400"/>
          </a:xfrm>
        </p:spPr>
      </p:sp>
      <p:sp>
        <p:nvSpPr>
          <p:cNvPr id="7" name="Oval 6"/>
          <p:cNvSpPr/>
          <p:nvPr/>
        </p:nvSpPr>
        <p:spPr>
          <a:xfrm>
            <a:off x="1828800" y="5334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endCxn id="7" idx="7"/>
          </p:cNvCxnSpPr>
          <p:nvPr/>
        </p:nvCxnSpPr>
        <p:spPr>
          <a:xfrm rot="5400000" flipH="1" flipV="1">
            <a:off x="2590800" y="756588"/>
            <a:ext cx="538818" cy="538811"/>
          </a:xfrm>
          <a:prstGeom prst="straightConnector1">
            <a:avLst/>
          </a:prstGeom>
          <a:ln w="50800">
            <a:solidFill>
              <a:srgbClr val="FF0505"/>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90800" y="9906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2400300" y="8001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1905000" y="1295400"/>
            <a:ext cx="685800" cy="1524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095500" y="14097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7" idx="5"/>
          </p:cNvCxnSpPr>
          <p:nvPr/>
        </p:nvCxnSpPr>
        <p:spPr>
          <a:xfrm rot="16200000" flipH="1">
            <a:off x="2590799" y="1295400"/>
            <a:ext cx="538816" cy="538815"/>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05000" y="22098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a:endCxn id="43" idx="7"/>
          </p:cNvCxnSpPr>
          <p:nvPr/>
        </p:nvCxnSpPr>
        <p:spPr>
          <a:xfrm rot="5400000" flipH="1" flipV="1">
            <a:off x="2667000" y="2432988"/>
            <a:ext cx="538818" cy="538811"/>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667000" y="2667000"/>
            <a:ext cx="685800" cy="304800"/>
          </a:xfrm>
          <a:prstGeom prst="straightConnector1">
            <a:avLst/>
          </a:prstGeom>
          <a:ln w="50800">
            <a:solidFill>
              <a:srgbClr val="FFA9A7"/>
            </a:solidFill>
            <a:tailEnd type="stealth"/>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2476500" y="2476500"/>
            <a:ext cx="685800" cy="304800"/>
          </a:xfrm>
          <a:prstGeom prst="straightConnector1">
            <a:avLst/>
          </a:prstGeom>
          <a:ln w="50800">
            <a:solidFill>
              <a:srgbClr val="FF7471"/>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flipV="1">
            <a:off x="1981200" y="2971800"/>
            <a:ext cx="685800" cy="1524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2171700" y="30861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43" idx="5"/>
          </p:cNvCxnSpPr>
          <p:nvPr/>
        </p:nvCxnSpPr>
        <p:spPr>
          <a:xfrm rot="16200000" flipH="1">
            <a:off x="2666999" y="2971800"/>
            <a:ext cx="538816" cy="538815"/>
          </a:xfrm>
          <a:prstGeom prst="straightConnector1">
            <a:avLst/>
          </a:prstGeom>
          <a:ln w="50800">
            <a:solidFill>
              <a:schemeClr val="accent6">
                <a:lumMod val="40000"/>
                <a:lumOff val="6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905000" y="3886200"/>
            <a:ext cx="1524000" cy="1524000"/>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p:cNvCxnSpPr>
            <a:endCxn id="50" idx="7"/>
          </p:cNvCxnSpPr>
          <p:nvPr/>
        </p:nvCxnSpPr>
        <p:spPr>
          <a:xfrm rot="5400000" flipH="1" flipV="1">
            <a:off x="2667000" y="4109388"/>
            <a:ext cx="538818" cy="538811"/>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667000" y="43434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2476500" y="4152900"/>
            <a:ext cx="685800" cy="3048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0800000" flipV="1">
            <a:off x="1981200" y="4648200"/>
            <a:ext cx="685800" cy="152400"/>
          </a:xfrm>
          <a:prstGeom prst="straightConnector1">
            <a:avLst/>
          </a:prstGeom>
          <a:ln w="50800">
            <a:solidFill>
              <a:schemeClr val="accent6">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2171700" y="4762500"/>
            <a:ext cx="6096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50" idx="5"/>
          </p:cNvCxnSpPr>
          <p:nvPr/>
        </p:nvCxnSpPr>
        <p:spPr>
          <a:xfrm rot="16200000" flipH="1">
            <a:off x="2666999" y="4648200"/>
            <a:ext cx="538816" cy="538815"/>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4495800" y="1371600"/>
            <a:ext cx="3429000" cy="3352800"/>
          </a:xfrm>
          <a:prstGeom prst="ellipse">
            <a:avLst/>
          </a:prstGeom>
          <a:noFill/>
          <a:ln w="635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endCxn id="65" idx="7"/>
          </p:cNvCxnSpPr>
          <p:nvPr/>
        </p:nvCxnSpPr>
        <p:spPr>
          <a:xfrm flipV="1">
            <a:off x="6096003" y="1862606"/>
            <a:ext cx="1326631" cy="1109204"/>
          </a:xfrm>
          <a:prstGeom prst="straightConnector1">
            <a:avLst/>
          </a:prstGeom>
          <a:ln w="50800">
            <a:solidFill>
              <a:schemeClr val="tx2"/>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6096000" y="2209800"/>
            <a:ext cx="1600200" cy="762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5676900" y="1943100"/>
            <a:ext cx="1447800" cy="6096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flipV="1">
            <a:off x="4572000" y="2971800"/>
            <a:ext cx="1524000" cy="3810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a:off x="4991100" y="3238500"/>
            <a:ext cx="1371600" cy="838200"/>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65" idx="5"/>
          </p:cNvCxnSpPr>
          <p:nvPr/>
        </p:nvCxnSpPr>
        <p:spPr>
          <a:xfrm>
            <a:off x="6095997" y="2971799"/>
            <a:ext cx="1326637" cy="1261595"/>
          </a:xfrm>
          <a:prstGeom prst="straightConnector1">
            <a:avLst/>
          </a:prstGeom>
          <a:ln w="50800">
            <a:solidFill>
              <a:schemeClr val="tx2"/>
            </a:solidFill>
            <a:tailEnd type="stealth"/>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219200" y="1752600"/>
            <a:ext cx="457200" cy="2286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4477383">
            <a:off x="5414892" y="431579"/>
            <a:ext cx="1508792" cy="4953000"/>
          </a:xfrm>
          <a:prstGeom prst="ellipse">
            <a:avLst/>
          </a:prstGeom>
          <a:noFill/>
          <a:ln w="635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a:off x="1143000" y="19812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1219200" y="3124200"/>
            <a:ext cx="457200" cy="5334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p:cNvCxnSpPr/>
          <p:nvPr/>
        </p:nvCxnSpPr>
        <p:spPr>
          <a:xfrm>
            <a:off x="1143000" y="36576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flipV="1">
            <a:off x="1219200" y="5257800"/>
            <a:ext cx="457200" cy="3810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a:off x="1143000" y="5257800"/>
            <a:ext cx="609600" cy="1588"/>
          </a:xfrm>
          <a:prstGeom prst="line">
            <a:avLst/>
          </a:prstGeom>
          <a:ln w="889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fltVal val="0"/>
                                          </p:val>
                                        </p:tav>
                                        <p:tav tm="100000">
                                          <p:val>
                                            <p:strVal val="#ppt_h"/>
                                          </p:val>
                                        </p:tav>
                                      </p:tavLst>
                                    </p:anim>
                                  </p:childTnLst>
                                </p:cTn>
                              </p:par>
                              <p:par>
                                <p:cTn id="9" presetID="7" presetClass="emph" presetSubtype="2" fill="hold" nodeType="withEffect">
                                  <p:stCondLst>
                                    <p:cond delay="0"/>
                                  </p:stCondLst>
                                  <p:childTnLst>
                                    <p:animClr clrSpc="rgb">
                                      <p:cBhvr>
                                        <p:cTn id="10" dur="2000" fill="hold"/>
                                        <p:tgtEl>
                                          <p:spTgt spid="68"/>
                                        </p:tgtEl>
                                        <p:attrNameLst>
                                          <p:attrName>stroke.color</p:attrName>
                                        </p:attrNameLst>
                                      </p:cBhvr>
                                      <p:to>
                                        <a:srgbClr val="FF5B5B"/>
                                      </p:to>
                                    </p:animClr>
                                    <p:set>
                                      <p:cBhvr>
                                        <p:cTn id="11" dur="2000" fill="hold"/>
                                        <p:tgtEl>
                                          <p:spTgt spid="68"/>
                                        </p:tgtEl>
                                        <p:attrNameLst>
                                          <p:attrName>stroke.on</p:attrName>
                                        </p:attrNameLst>
                                      </p:cBhvr>
                                      <p:to>
                                        <p:strVal val="true"/>
                                      </p:to>
                                    </p:set>
                                  </p:childTnLst>
                                </p:cTn>
                              </p:par>
                              <p:par>
                                <p:cTn id="12" presetID="7" presetClass="emph" presetSubtype="2" fill="hold" nodeType="withEffect">
                                  <p:stCondLst>
                                    <p:cond delay="0"/>
                                  </p:stCondLst>
                                  <p:childTnLst>
                                    <p:animClr clrSpc="rgb">
                                      <p:cBhvr>
                                        <p:cTn id="13" dur="2000" fill="hold"/>
                                        <p:tgtEl>
                                          <p:spTgt spid="67"/>
                                        </p:tgtEl>
                                        <p:attrNameLst>
                                          <p:attrName>stroke.color</p:attrName>
                                        </p:attrNameLst>
                                      </p:cBhvr>
                                      <p:to>
                                        <a:srgbClr val="FE9090"/>
                                      </p:to>
                                    </p:animClr>
                                    <p:set>
                                      <p:cBhvr>
                                        <p:cTn id="14" dur="2000" fill="hold"/>
                                        <p:tgtEl>
                                          <p:spTgt spid="67"/>
                                        </p:tgtEl>
                                        <p:attrNameLst>
                                          <p:attrName>stroke.on</p:attrName>
                                        </p:attrNameLst>
                                      </p:cBhvr>
                                      <p:to>
                                        <p:strVal val="true"/>
                                      </p:to>
                                    </p:set>
                                  </p:childTnLst>
                                </p:cTn>
                              </p:par>
                              <p:par>
                                <p:cTn id="15" presetID="7" presetClass="emph" presetSubtype="2" fill="hold" nodeType="withEffect">
                                  <p:stCondLst>
                                    <p:cond delay="0"/>
                                  </p:stCondLst>
                                  <p:childTnLst>
                                    <p:animClr clrSpc="rgb">
                                      <p:cBhvr>
                                        <p:cTn id="16" dur="2000" fill="hold"/>
                                        <p:tgtEl>
                                          <p:spTgt spid="66"/>
                                        </p:tgtEl>
                                        <p:attrNameLst>
                                          <p:attrName>stroke.color</p:attrName>
                                        </p:attrNameLst>
                                      </p:cBhvr>
                                      <p:to>
                                        <a:srgbClr val="FF6565"/>
                                      </p:to>
                                    </p:animClr>
                                    <p:set>
                                      <p:cBhvr>
                                        <p:cTn id="17" dur="2000" fill="hold"/>
                                        <p:tgtEl>
                                          <p:spTgt spid="66"/>
                                        </p:tgtEl>
                                        <p:attrNameLst>
                                          <p:attrName>stroke.on</p:attrName>
                                        </p:attrNameLst>
                                      </p:cBhvr>
                                      <p:to>
                                        <p:strVal val="true"/>
                                      </p:to>
                                    </p:set>
                                  </p:childTnLst>
                                </p:cTn>
                              </p:par>
                              <p:par>
                                <p:cTn id="18" presetID="7" presetClass="emph" presetSubtype="2" fill="hold" nodeType="withEffect">
                                  <p:stCondLst>
                                    <p:cond delay="0"/>
                                  </p:stCondLst>
                                  <p:childTnLst>
                                    <p:animClr clrSpc="rgb">
                                      <p:cBhvr>
                                        <p:cTn id="19" dur="2000" fill="hold"/>
                                        <p:tgtEl>
                                          <p:spTgt spid="71"/>
                                        </p:tgtEl>
                                        <p:attrNameLst>
                                          <p:attrName>stroke.color</p:attrName>
                                        </p:attrNameLst>
                                      </p:cBhvr>
                                      <p:to>
                                        <a:srgbClr val="1C01E3"/>
                                      </p:to>
                                    </p:animClr>
                                    <p:set>
                                      <p:cBhvr>
                                        <p:cTn id="20" dur="2000" fill="hold"/>
                                        <p:tgtEl>
                                          <p:spTgt spid="71"/>
                                        </p:tgtEl>
                                        <p:attrNameLst>
                                          <p:attrName>stroke.on</p:attrName>
                                        </p:attrNameLst>
                                      </p:cBhvr>
                                      <p:to>
                                        <p:strVal val="true"/>
                                      </p:to>
                                    </p:set>
                                  </p:childTnLst>
                                </p:cTn>
                              </p:par>
                              <p:par>
                                <p:cTn id="21" presetID="7" presetClass="emph" presetSubtype="2" fill="hold" nodeType="withEffect">
                                  <p:stCondLst>
                                    <p:cond delay="0"/>
                                  </p:stCondLst>
                                  <p:childTnLst>
                                    <p:animClr clrSpc="rgb">
                                      <p:cBhvr>
                                        <p:cTn id="22" dur="2000" fill="hold"/>
                                        <p:tgtEl>
                                          <p:spTgt spid="69"/>
                                        </p:tgtEl>
                                        <p:attrNameLst>
                                          <p:attrName>stroke.color</p:attrName>
                                        </p:attrNameLst>
                                      </p:cBhvr>
                                      <p:to>
                                        <a:srgbClr val="FF3333"/>
                                      </p:to>
                                    </p:animClr>
                                    <p:set>
                                      <p:cBhvr>
                                        <p:cTn id="23" dur="2000" fill="hold"/>
                                        <p:tgtEl>
                                          <p:spTgt spid="6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استنتاج پارامترها</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10000"/>
          </a:bodyPr>
          <a:lstStyle/>
          <a:p>
            <a:pPr algn="just" rtl="1"/>
            <a:r>
              <a:rPr lang="fa-IR" dirty="0" smtClean="0">
                <a:latin typeface="Times New Roman" pitchFamily="18" charset="0"/>
                <a:cs typeface="Times New Roman" pitchFamily="18" charset="0"/>
              </a:rPr>
              <a:t>با داشتن یک تصویر ورودی مدل یک بازنمایی نورونی (همان توزیع تصویر) را محاسبه می کند که محتملترین تشریح را از تصویر ورودی بدست بدهد</a:t>
            </a:r>
          </a:p>
          <a:p>
            <a:pPr algn="just" rtl="1"/>
            <a:r>
              <a:rPr lang="fa-IR" dirty="0" smtClean="0">
                <a:latin typeface="Times New Roman" pitchFamily="18" charset="0"/>
                <a:cs typeface="Times New Roman" pitchFamily="18" charset="0"/>
              </a:rPr>
              <a:t>تطبیق پارامترهای مدل به داده: کاراترین راه را برای استفاده از نورونهای محدود برای توصیف همه توزیعهای مشاهده شده در تصاویر طبیعی</a:t>
            </a:r>
          </a:p>
          <a:p>
            <a:pPr algn="just" rtl="1"/>
            <a:r>
              <a:rPr lang="fa-IR" dirty="0" smtClean="0">
                <a:latin typeface="Times New Roman" pitchFamily="18" charset="0"/>
                <a:cs typeface="Times New Roman" pitchFamily="18" charset="0"/>
              </a:rPr>
              <a:t>هیچ فرضی در مورد محلّی بودن صورت نگرفته است</a:t>
            </a:r>
          </a:p>
          <a:p>
            <a:pPr lvl="1" algn="just" rtl="1"/>
            <a:r>
              <a:rPr lang="fa-IR" dirty="0" smtClean="0">
                <a:latin typeface="Times New Roman" pitchFamily="18" charset="0"/>
                <a:cs typeface="Times New Roman" pitchFamily="18" charset="0"/>
              </a:rPr>
              <a:t>کدگزاری مستقل برای هر تکّه تصویر</a:t>
            </a:r>
          </a:p>
          <a:p>
            <a:pPr lvl="1" algn="just" rtl="1"/>
            <a:r>
              <a:rPr lang="fa-IR" dirty="0" smtClean="0">
                <a:latin typeface="Times New Roman" pitchFamily="18" charset="0"/>
                <a:cs typeface="Times New Roman" pitchFamily="18" charset="0"/>
              </a:rPr>
              <a:t>وظیفه مدل: یادگیری یک بازنمایی فشرده را از تمام تکّه ها یادگیری کند</a:t>
            </a:r>
          </a:p>
          <a:p>
            <a:pPr algn="just" rtl="1"/>
            <a:r>
              <a:rPr lang="fa-IR" dirty="0" smtClean="0">
                <a:latin typeface="Times New Roman" pitchFamily="18" charset="0"/>
                <a:cs typeface="Times New Roman" pitchFamily="18" charset="0"/>
              </a:rPr>
              <a:t>یادگیری بیشینه درستنمایی</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61</a:t>
            </a:fld>
            <a:endParaRPr lang="en-US" sz="1600" b="1" i="1" dirty="0"/>
          </a:p>
        </p:txBody>
      </p:sp>
    </p:spTree>
  </p:cSld>
  <p:clrMapOvr>
    <a:masterClrMapping/>
  </p:clrMapOvr>
  <p:transition>
    <p:cover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چالشها</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مثبت-معین بودن مانریس کواریانس</a:t>
            </a:r>
          </a:p>
          <a:p>
            <a:pPr algn="just" rtl="1"/>
            <a:r>
              <a:rPr lang="fa-IR" dirty="0" smtClean="0">
                <a:latin typeface="Times New Roman" pitchFamily="18" charset="0"/>
                <a:cs typeface="Times New Roman" pitchFamily="18" charset="0"/>
              </a:rPr>
              <a:t>استفاده از درستنمایی لگاریتمی</a:t>
            </a:r>
          </a:p>
          <a:p>
            <a:pPr algn="just" rtl="1"/>
            <a:r>
              <a:rPr lang="fa-IR" dirty="0" smtClean="0">
                <a:latin typeface="Times New Roman" pitchFamily="18" charset="0"/>
                <a:cs typeface="Times New Roman" pitchFamily="18" charset="0"/>
              </a:rPr>
              <a:t>احتمال اولیه متغیر نهفته</a:t>
            </a:r>
          </a:p>
          <a:p>
            <a:pPr algn="just" rtl="1"/>
            <a:r>
              <a:rPr lang="fa-IR" dirty="0" smtClean="0">
                <a:latin typeface="Times New Roman" pitchFamily="18" charset="0"/>
                <a:cs typeface="Times New Roman" pitchFamily="18" charset="0"/>
              </a:rPr>
              <a:t>تبدیل کواریانس به ترکیب خطی ماتریسها</a:t>
            </a:r>
          </a:p>
          <a:p>
            <a:pPr algn="just" rtl="1"/>
            <a:r>
              <a:rPr lang="fa-IR" dirty="0" smtClean="0">
                <a:latin typeface="Times New Roman" pitchFamily="18" charset="0"/>
                <a:cs typeface="Times New Roman" pitchFamily="18" charset="0"/>
              </a:rPr>
              <a:t>استنتاج همزمان پایه های تصویر و ضرایب آنها</a:t>
            </a:r>
          </a:p>
          <a:p>
            <a:pPr algn="just" rtl="1"/>
            <a:r>
              <a:rPr lang="fa-IR" dirty="0" smtClean="0">
                <a:latin typeface="Times New Roman" pitchFamily="18" charset="0"/>
                <a:cs typeface="Times New Roman" pitchFamily="18" charset="0"/>
              </a:rPr>
              <a:t>استنتاج متغیرهای نهفته و تقریب آنها برای سرعت</a:t>
            </a:r>
          </a:p>
          <a:p>
            <a:pPr algn="just" rtl="1"/>
            <a:r>
              <a:rPr lang="fa-IR" dirty="0" smtClean="0">
                <a:latin typeface="Times New Roman" pitchFamily="18" charset="0"/>
                <a:cs typeface="Times New Roman" pitchFamily="18" charset="0"/>
              </a:rPr>
              <a:t>استفاده از شیب نوردی صعودی و تقریب توان</a:t>
            </a:r>
          </a:p>
          <a:p>
            <a:pPr algn="just" rtl="1"/>
            <a:r>
              <a:rPr lang="fa-IR" dirty="0" smtClean="0">
                <a:latin typeface="Times New Roman" pitchFamily="18" charset="0"/>
                <a:cs typeface="Times New Roman" pitchFamily="18" charset="0"/>
              </a:rPr>
              <a:t>نگاشت استنتاج تقریبی به محاسبات نورونی</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62</a:t>
            </a:fld>
            <a:endParaRPr lang="en-US" sz="1600" b="1" i="1" dirty="0"/>
          </a:p>
        </p:txBody>
      </p:sp>
    </p:spTree>
  </p:cSld>
  <p:clrMapOvr>
    <a:masterClrMapping/>
  </p:clrMapOvr>
  <p:transition>
    <p:cover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نتایج روی تصاویر طبیعی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lnSpcReduction="10000"/>
          </a:bodyPr>
          <a:lstStyle/>
          <a:p>
            <a:pPr algn="ctr" rtl="1"/>
            <a:r>
              <a:rPr lang="fa-IR" dirty="0" smtClean="0">
                <a:latin typeface="Times New Roman" pitchFamily="18" charset="0"/>
                <a:cs typeface="Times New Roman" pitchFamily="18" charset="0"/>
              </a:rPr>
              <a:t>هر بردار الگوی همبستگی را در توزیع تصویر تغییر می دهد: پیکسلهایی که رنگ مشابهی دارند همبسته ترند و پیکسلهایی که رنگهایی متضاد دارند ضد همبستگی بیشتری دارند. مجموعه کامل ویژگیهای تصویر، منعکس کننده راستا، موقعیت مکانی درون تکه تصویر، و مقیاس (که با طول خط نشان داده شده است)</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63</a:t>
            </a:fld>
            <a:endParaRPr lang="en-US" sz="1600" b="1" i="1" dirty="0"/>
          </a:p>
        </p:txBody>
      </p:sp>
      <p:sp>
        <p:nvSpPr>
          <p:cNvPr id="12" name="Picture Placeholder 11"/>
          <p:cNvSpPr>
            <a:spLocks noGrp="1"/>
          </p:cNvSpPr>
          <p:nvPr>
            <p:ph type="pic" idx="1"/>
          </p:nvPr>
        </p:nvSpPr>
        <p:spPr/>
      </p:sp>
      <p:sp>
        <p:nvSpPr>
          <p:cNvPr id="4823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823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82307" name="Object 3"/>
          <p:cNvGraphicFramePr>
            <a:graphicFrameLocks noChangeAspect="1"/>
          </p:cNvGraphicFramePr>
          <p:nvPr/>
        </p:nvGraphicFramePr>
        <p:xfrm>
          <a:off x="1143000" y="0"/>
          <a:ext cx="7348768" cy="5867400"/>
        </p:xfrm>
        <a:graphic>
          <a:graphicData uri="http://schemas.openxmlformats.org/presentationml/2006/ole">
            <p:oleObj spid="_x0000_s482307" name="Bitmap Image" r:id="rId4" imgW="4382112" imgH="4401164" progId="PBrush">
              <p:embed/>
            </p:oleObj>
          </a:graphicData>
        </a:graphic>
      </p:graphicFrame>
      <p:sp>
        <p:nvSpPr>
          <p:cNvPr id="48231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nvGraphicFramePr>
        <p:xfrm>
          <a:off x="1143000" y="0"/>
          <a:ext cx="7315200" cy="5867400"/>
        </p:xfrm>
        <a:graphic>
          <a:graphicData uri="http://schemas.openxmlformats.org/presentationml/2006/ole">
            <p:oleObj spid="_x0000_s482308" name="Bitmap Image" r:id="rId5" imgW="4371429" imgH="4428571" progId="PBrush">
              <p:embed/>
            </p:oleObj>
          </a:graphicData>
        </a:graphic>
      </p:graphicFrame>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fa-IR" sz="5000" b="1" dirty="0" smtClean="0">
                <a:latin typeface="Times New Roman" pitchFamily="18" charset="0"/>
                <a:cs typeface="Times New Roman" pitchFamily="18" charset="0"/>
              </a:rPr>
              <a:t>تحلیل تک واحدهای کواریانس</a:t>
            </a:r>
            <a:endParaRPr lang="en-US" sz="5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a:bodyPr>
          <a:lstStyle/>
          <a:p>
            <a:pPr algn="ctr" rtl="1"/>
            <a:r>
              <a:rPr lang="fa-IR" dirty="0" smtClean="0">
                <a:latin typeface="Times New Roman" pitchFamily="18" charset="0"/>
                <a:cs typeface="Times New Roman" pitchFamily="18" charset="0"/>
              </a:rPr>
              <a:t>هنگامی که این نورون فعال شود، حضور ساختار تصویری دارای راستای خاصی در سمت بالا چپ، نبود ساختار تصویری در راستای عمود بر آن، و نبود ساختار تصویری با راستای موازی ولی با مکانی جابجا شده را مشخص می کند.</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64</a:t>
            </a:fld>
            <a:endParaRPr lang="en-US" sz="1600" b="1" i="1" dirty="0"/>
          </a:p>
        </p:txBody>
      </p:sp>
      <p:sp>
        <p:nvSpPr>
          <p:cNvPr id="12" name="Picture Placeholder 11"/>
          <p:cNvSpPr>
            <a:spLocks noGrp="1"/>
          </p:cNvSpPr>
          <p:nvPr>
            <p:ph type="pic" idx="1"/>
          </p:nvPr>
        </p:nvSpPr>
        <p:spPr/>
      </p:sp>
      <p:sp>
        <p:nvSpPr>
          <p:cNvPr id="6840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84033" name="Object 1"/>
          <p:cNvGraphicFramePr>
            <a:graphicFrameLocks noChangeAspect="1"/>
          </p:cNvGraphicFramePr>
          <p:nvPr/>
        </p:nvGraphicFramePr>
        <p:xfrm>
          <a:off x="1143000" y="0"/>
          <a:ext cx="7315200" cy="5904614"/>
        </p:xfrm>
        <a:graphic>
          <a:graphicData uri="http://schemas.openxmlformats.org/presentationml/2006/ole">
            <p:oleObj spid="_x0000_s684033" name="Bitmap Image" r:id="rId4" imgW="4153480" imgH="3839111" progId="PBrush">
              <p:embed/>
            </p:oleObj>
          </a:graphicData>
        </a:graphic>
      </p:graphicFrame>
      <p:sp>
        <p:nvSpPr>
          <p:cNvPr id="6840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84035" name="Object 3"/>
          <p:cNvGraphicFramePr>
            <a:graphicFrameLocks noChangeAspect="1"/>
          </p:cNvGraphicFramePr>
          <p:nvPr/>
        </p:nvGraphicFramePr>
        <p:xfrm>
          <a:off x="1143000" y="0"/>
          <a:ext cx="7334250" cy="5867400"/>
        </p:xfrm>
        <a:graphic>
          <a:graphicData uri="http://schemas.openxmlformats.org/presentationml/2006/ole">
            <p:oleObj spid="_x0000_s684035" name="Bitmap Image" r:id="rId5" imgW="5372850" imgH="4001058" progId="PBrush">
              <p:embed/>
            </p:oleObj>
          </a:graphicData>
        </a:graphic>
      </p:graphicFrame>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4035"/>
                                        </p:tgtEl>
                                        <p:attrNameLst>
                                          <p:attrName>style.visibility</p:attrName>
                                        </p:attrNameLst>
                                      </p:cBhvr>
                                      <p:to>
                                        <p:strVal val="visible"/>
                                      </p:to>
                                    </p:set>
                                    <p:anim calcmode="lin" valueType="num">
                                      <p:cBhvr additive="base">
                                        <p:cTn id="7" dur="500" fill="hold"/>
                                        <p:tgtEl>
                                          <p:spTgt spid="684035"/>
                                        </p:tgtEl>
                                        <p:attrNameLst>
                                          <p:attrName>ppt_x</p:attrName>
                                        </p:attrNameLst>
                                      </p:cBhvr>
                                      <p:tavLst>
                                        <p:tav tm="0">
                                          <p:val>
                                            <p:strVal val="#ppt_x"/>
                                          </p:val>
                                        </p:tav>
                                        <p:tav tm="100000">
                                          <p:val>
                                            <p:strVal val="#ppt_x"/>
                                          </p:val>
                                        </p:tav>
                                      </p:tavLst>
                                    </p:anim>
                                    <p:anim calcmode="lin" valueType="num">
                                      <p:cBhvr additive="base">
                                        <p:cTn id="8" dur="500" fill="hold"/>
                                        <p:tgtEl>
                                          <p:spTgt spid="6840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a:bodyPr>
          <a:lstStyle/>
          <a:p>
            <a:pPr algn="ctr" rtl="1"/>
            <a:r>
              <a:rPr lang="fa-IR" sz="2400" dirty="0" smtClean="0">
                <a:latin typeface="Times New Roman" pitchFamily="18" charset="0"/>
                <a:cs typeface="Times New Roman" pitchFamily="18" charset="0"/>
              </a:rPr>
              <a:t>اثر مهمترین نورونها </a:t>
            </a:r>
            <a:r>
              <a:rPr lang="fa-IR" sz="2400" dirty="0" smtClean="0">
                <a:latin typeface="Times New Roman" pitchFamily="18" charset="0"/>
                <a:cs typeface="Times New Roman" pitchFamily="18" charset="0"/>
              </a:rPr>
              <a:t>بر توزیع کدگزاری شده</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65</a:t>
            </a:fld>
            <a:endParaRPr lang="en-US" sz="1600" b="1" i="1" dirty="0"/>
          </a:p>
        </p:txBody>
      </p:sp>
      <p:sp>
        <p:nvSpPr>
          <p:cNvPr id="6819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81985" name="Object 1"/>
          <p:cNvGraphicFramePr>
            <a:graphicFrameLocks noChangeAspect="1"/>
          </p:cNvGraphicFramePr>
          <p:nvPr/>
        </p:nvGraphicFramePr>
        <p:xfrm>
          <a:off x="0" y="685800"/>
          <a:ext cx="9144000" cy="3810000"/>
        </p:xfrm>
        <a:graphic>
          <a:graphicData uri="http://schemas.openxmlformats.org/presentationml/2006/ole">
            <p:oleObj spid="_x0000_s681985" name="Bitmap Image" r:id="rId4" imgW="10495238" imgH="3161905" progId="PBrush">
              <p:embed/>
            </p:oleObj>
          </a:graphicData>
        </a:graphic>
      </p:graphicFrame>
    </p:spTree>
  </p:cSld>
  <p:clrMapOvr>
    <a:masterClrMapping/>
  </p:clrMapOvr>
  <p:transition>
    <p:cover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کدگزاری جمعیتی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a:bodyPr>
          <a:lstStyle/>
          <a:p>
            <a:pPr algn="ctr" rtl="1"/>
            <a:r>
              <a:rPr lang="fa-IR" sz="2800" dirty="0" smtClean="0">
                <a:latin typeface="Times New Roman" pitchFamily="18" charset="0"/>
                <a:cs typeface="Times New Roman" pitchFamily="18" charset="0"/>
              </a:rPr>
              <a:t>خوشه بندی جمعیت بر اساس راستا، فرکانس، و مکان</a:t>
            </a:r>
            <a:endParaRPr lang="en-US" sz="2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66</a:t>
            </a:fld>
            <a:endParaRPr lang="en-US" sz="1600" b="1" i="1" dirty="0"/>
          </a:p>
        </p:txBody>
      </p:sp>
      <p:sp>
        <p:nvSpPr>
          <p:cNvPr id="12" name="Picture Placeholder 11"/>
          <p:cNvSpPr>
            <a:spLocks noGrp="1"/>
          </p:cNvSpPr>
          <p:nvPr>
            <p:ph type="pic" idx="1"/>
          </p:nvPr>
        </p:nvSpPr>
        <p:spPr/>
      </p:sp>
      <p:sp>
        <p:nvSpPr>
          <p:cNvPr id="6799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79937" name="Object 1"/>
          <p:cNvGraphicFramePr>
            <a:graphicFrameLocks noChangeAspect="1"/>
          </p:cNvGraphicFramePr>
          <p:nvPr/>
        </p:nvGraphicFramePr>
        <p:xfrm>
          <a:off x="1143000" y="228600"/>
          <a:ext cx="7467600" cy="5638800"/>
        </p:xfrm>
        <a:graphic>
          <a:graphicData uri="http://schemas.openxmlformats.org/presentationml/2006/ole">
            <p:oleObj spid="_x0000_s679937" name="Bitmap Image" r:id="rId4" imgW="9259592" imgH="7323810" progId="PBrush">
              <p:embed/>
            </p:oleObj>
          </a:graphicData>
        </a:graphic>
      </p:graphicFrame>
    </p:spTree>
  </p:cSld>
  <p:clrMapOvr>
    <a:masterClrMapping/>
  </p:clrMapOvr>
  <p:transition>
    <p:cover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تعمیم و تمایز نواحی تصویر</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Autofit/>
          </a:bodyPr>
          <a:lstStyle/>
          <a:p>
            <a:pPr algn="ctr" rtl="1"/>
            <a:r>
              <a:rPr lang="fa-IR" sz="2000" dirty="0" smtClean="0">
                <a:latin typeface="Times New Roman" pitchFamily="18" charset="0"/>
                <a:cs typeface="Times New Roman" pitchFamily="18" charset="0"/>
              </a:rPr>
              <a:t>بازنمایی مدل توانسته است روی تنوع نواحی چهره تعمیم یابد و بین انواع مختلفی از انواع تصویری تمایز قائل شود</a:t>
            </a:r>
            <a:endParaRPr lang="en-US" sz="20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67</a:t>
            </a:fld>
            <a:endParaRPr lang="en-US" sz="1600" b="1" i="1" dirty="0"/>
          </a:p>
        </p:txBody>
      </p:sp>
      <p:sp>
        <p:nvSpPr>
          <p:cNvPr id="12" name="Picture Placeholder 11"/>
          <p:cNvSpPr>
            <a:spLocks noGrp="1"/>
          </p:cNvSpPr>
          <p:nvPr>
            <p:ph type="pic" idx="1"/>
          </p:nvPr>
        </p:nvSpPr>
        <p:spPr/>
      </p:sp>
      <p:graphicFrame>
        <p:nvGraphicFramePr>
          <p:cNvPr id="677889" name="Object 1"/>
          <p:cNvGraphicFramePr>
            <a:graphicFrameLocks noChangeAspect="1"/>
          </p:cNvGraphicFramePr>
          <p:nvPr/>
        </p:nvGraphicFramePr>
        <p:xfrm>
          <a:off x="1143000" y="381000"/>
          <a:ext cx="3541713" cy="5486400"/>
        </p:xfrm>
        <a:graphic>
          <a:graphicData uri="http://schemas.openxmlformats.org/presentationml/2006/ole">
            <p:oleObj spid="_x0000_s677889" name="Bitmap Image" r:id="rId4" imgW="7895238" imgH="7954485" progId="PBrush">
              <p:embed/>
            </p:oleObj>
          </a:graphicData>
        </a:graphic>
      </p:graphicFrame>
      <p:graphicFrame>
        <p:nvGraphicFramePr>
          <p:cNvPr id="677890" name="Object 2"/>
          <p:cNvGraphicFramePr>
            <a:graphicFrameLocks noChangeAspect="1"/>
          </p:cNvGraphicFramePr>
          <p:nvPr/>
        </p:nvGraphicFramePr>
        <p:xfrm>
          <a:off x="4648200" y="381000"/>
          <a:ext cx="3829050" cy="5486400"/>
        </p:xfrm>
        <a:graphic>
          <a:graphicData uri="http://schemas.openxmlformats.org/presentationml/2006/ole">
            <p:oleObj spid="_x0000_s677890" name="Bitmap Image" r:id="rId5" imgW="5714286" imgH="7621064" progId="PBrush">
              <p:embed/>
            </p:oleObj>
          </a:graphicData>
        </a:graphic>
      </p:graphicFrame>
      <p:sp>
        <p:nvSpPr>
          <p:cNvPr id="677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77891" name="Object 3"/>
          <p:cNvGraphicFramePr>
            <a:graphicFrameLocks noChangeAspect="1"/>
          </p:cNvGraphicFramePr>
          <p:nvPr/>
        </p:nvGraphicFramePr>
        <p:xfrm>
          <a:off x="1143000" y="381000"/>
          <a:ext cx="7327392" cy="5486400"/>
        </p:xfrm>
        <a:graphic>
          <a:graphicData uri="http://schemas.openxmlformats.org/presentationml/2006/ole">
            <p:oleObj spid="_x0000_s677891" name="Bitmap Image" r:id="rId6" imgW="10698068" imgH="4466667" progId="PBrush">
              <p:embed/>
            </p:oleObj>
          </a:graphicData>
        </a:graphic>
      </p:graphicFrame>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7891"/>
                                        </p:tgtEl>
                                        <p:attrNameLst>
                                          <p:attrName>style.visibility</p:attrName>
                                        </p:attrNameLst>
                                      </p:cBhvr>
                                      <p:to>
                                        <p:strVal val="visible"/>
                                      </p:to>
                                    </p:set>
                                    <p:anim calcmode="lin" valueType="num">
                                      <p:cBhvr additive="base">
                                        <p:cTn id="7" dur="500" fill="hold"/>
                                        <p:tgtEl>
                                          <p:spTgt spid="677891"/>
                                        </p:tgtEl>
                                        <p:attrNameLst>
                                          <p:attrName>ppt_x</p:attrName>
                                        </p:attrNameLst>
                                      </p:cBhvr>
                                      <p:tavLst>
                                        <p:tav tm="0">
                                          <p:val>
                                            <p:strVal val="#ppt_x"/>
                                          </p:val>
                                        </p:tav>
                                        <p:tav tm="100000">
                                          <p:val>
                                            <p:strVal val="#ppt_x"/>
                                          </p:val>
                                        </p:tav>
                                      </p:tavLst>
                                    </p:anim>
                                    <p:anim calcmode="lin" valueType="num">
                                      <p:cBhvr additive="base">
                                        <p:cTn id="8" dur="500" fill="hold"/>
                                        <p:tgtEl>
                                          <p:spTgt spid="6778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ساخت تصاویر طبیعی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a:bodyPr>
          <a:lstStyle/>
          <a:p>
            <a:pPr algn="ctr" rtl="1"/>
            <a:r>
              <a:rPr lang="fa-IR" sz="2400" dirty="0" smtClean="0">
                <a:latin typeface="Times New Roman" pitchFamily="18" charset="0"/>
                <a:cs typeface="Times New Roman" pitchFamily="18" charset="0"/>
              </a:rPr>
              <a:t>تکه های تصویری نمونه گرفته شده از مدلهای مولّد گوناگون</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68</a:t>
            </a:fld>
            <a:endParaRPr lang="en-US" sz="1600" b="1" i="1" dirty="0"/>
          </a:p>
        </p:txBody>
      </p:sp>
      <p:sp>
        <p:nvSpPr>
          <p:cNvPr id="12" name="Picture Placeholder 11"/>
          <p:cNvSpPr>
            <a:spLocks noGrp="1"/>
          </p:cNvSpPr>
          <p:nvPr>
            <p:ph type="pic" idx="1"/>
          </p:nvPr>
        </p:nvSpPr>
        <p:spPr/>
      </p:sp>
      <p:sp>
        <p:nvSpPr>
          <p:cNvPr id="7239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23969" name="Object 1"/>
          <p:cNvGraphicFramePr>
            <a:graphicFrameLocks noChangeAspect="1"/>
          </p:cNvGraphicFramePr>
          <p:nvPr/>
        </p:nvGraphicFramePr>
        <p:xfrm>
          <a:off x="1143000" y="381000"/>
          <a:ext cx="7406394" cy="5486400"/>
        </p:xfrm>
        <a:graphic>
          <a:graphicData uri="http://schemas.openxmlformats.org/presentationml/2006/ole">
            <p:oleObj spid="_x0000_s723969" name="Bitmap Image" r:id="rId4" imgW="10828571" imgH="6695238" progId="PBrush">
              <p:embed/>
            </p:oleObj>
          </a:graphicData>
        </a:graphic>
      </p:graphicFrame>
    </p:spTree>
  </p:cSld>
  <p:clrMapOvr>
    <a:masterClrMapping/>
  </p:clrMapOvr>
  <p:transition>
    <p:cover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بازیابی تصاویر</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rmAutofit/>
          </a:bodyPr>
          <a:lstStyle/>
          <a:p>
            <a:pPr algn="ctr" rtl="1"/>
            <a:r>
              <a:rPr lang="fa-IR" sz="2400" dirty="0" smtClean="0">
                <a:latin typeface="Times New Roman" pitchFamily="18" charset="0"/>
                <a:cs typeface="Times New Roman" pitchFamily="18" charset="0"/>
              </a:rPr>
              <a:t>5 تکه تصویر دارای کمترین فاصله اقلیدسی به بازنمایی پروب</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69</a:t>
            </a:fld>
            <a:endParaRPr lang="en-US" sz="1600" b="1" i="1" dirty="0"/>
          </a:p>
        </p:txBody>
      </p:sp>
      <p:sp>
        <p:nvSpPr>
          <p:cNvPr id="12" name="Picture Placeholder 11"/>
          <p:cNvSpPr>
            <a:spLocks noGrp="1"/>
          </p:cNvSpPr>
          <p:nvPr>
            <p:ph type="pic" idx="1"/>
          </p:nvPr>
        </p:nvSpPr>
        <p:spPr/>
      </p:sp>
      <p:pic>
        <p:nvPicPr>
          <p:cNvPr id="7" name="Picture 6" descr="E:\DSC03022!.JPG"/>
          <p:cNvPicPr/>
          <p:nvPr/>
        </p:nvPicPr>
        <p:blipFill>
          <a:blip r:embed="rId3" cstate="print"/>
          <a:srcRect/>
          <a:stretch>
            <a:fillRect/>
          </a:stretch>
        </p:blipFill>
        <p:spPr bwMode="auto">
          <a:xfrm>
            <a:off x="1143000" y="381000"/>
            <a:ext cx="7315200" cy="5486400"/>
          </a:xfrm>
          <a:prstGeom prst="rect">
            <a:avLst/>
          </a:prstGeom>
          <a:noFill/>
          <a:ln w="9525">
            <a:noFill/>
            <a:miter lim="800000"/>
            <a:headEnd/>
            <a:tailEnd/>
          </a:ln>
        </p:spPr>
      </p:pic>
      <p:pic>
        <p:nvPicPr>
          <p:cNvPr id="8" name="Picture 7" descr="C:\Documents and Settings\Kourosh\My Documents\My Pictures\keke.bmp"/>
          <p:cNvPicPr/>
          <p:nvPr/>
        </p:nvPicPr>
        <p:blipFill>
          <a:blip r:embed="rId4" cstate="print"/>
          <a:srcRect/>
          <a:stretch>
            <a:fillRect/>
          </a:stretch>
        </p:blipFill>
        <p:spPr bwMode="auto">
          <a:xfrm>
            <a:off x="152400" y="5181600"/>
            <a:ext cx="590550" cy="590550"/>
          </a:xfrm>
          <a:prstGeom prst="rect">
            <a:avLst/>
          </a:prstGeom>
          <a:noFill/>
          <a:ln w="9525">
            <a:noFill/>
            <a:miter lim="800000"/>
            <a:headEnd/>
            <a:tailEnd/>
          </a:ln>
        </p:spPr>
      </p:pic>
      <p:sp>
        <p:nvSpPr>
          <p:cNvPr id="9" name="Bent Arrow 8"/>
          <p:cNvSpPr/>
          <p:nvPr/>
        </p:nvSpPr>
        <p:spPr>
          <a:xfrm>
            <a:off x="381000" y="4114800"/>
            <a:ext cx="609600" cy="762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43200000">
                                      <p:cBhvr>
                                        <p:cTn id="6"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مسیر بطنی بینایی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8229600" cy="4572000"/>
          </a:xfrm>
        </p:spPr>
        <p:txBody>
          <a:bodyPr>
            <a:normAutofit/>
          </a:bodyPr>
          <a:lstStyle/>
          <a:p>
            <a:pPr algn="just" rtl="1"/>
            <a:r>
              <a:rPr lang="fa-IR" dirty="0" smtClean="0">
                <a:latin typeface="Times New Roman" pitchFamily="18" charset="0"/>
                <a:cs typeface="Times New Roman" pitchFamily="18" charset="0"/>
              </a:rPr>
              <a:t>ادراک آگاهانه، تشخیص و شناسایی اشیاء به کمک پردازش خاصیت های بینایی ذاتی آنها مانند شکل و رنگ</a:t>
            </a: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7</a:t>
            </a:fld>
            <a:endParaRPr lang="en-US" sz="1600" b="1" i="1" dirty="0"/>
          </a:p>
        </p:txBody>
      </p:sp>
      <p:graphicFrame>
        <p:nvGraphicFramePr>
          <p:cNvPr id="5" name="Diagram 4"/>
          <p:cNvGraphicFramePr/>
          <p:nvPr/>
        </p:nvGraphicFramePr>
        <p:xfrm>
          <a:off x="152400" y="2667000"/>
          <a:ext cx="89154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over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مدل آشکارسازی چهره</a:t>
            </a:r>
            <a:endParaRPr lang="en-US" sz="60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70</a:t>
            </a:fld>
            <a:endParaRPr lang="en-US" sz="1600" b="1" i="1" dirty="0"/>
          </a:p>
        </p:txBody>
      </p:sp>
      <p:sp>
        <p:nvSpPr>
          <p:cNvPr id="5" name="Content Placeholder 4"/>
          <p:cNvSpPr>
            <a:spLocks noGrp="1"/>
          </p:cNvSpPr>
          <p:nvPr>
            <p:ph idx="1"/>
          </p:nvPr>
        </p:nvSpPr>
        <p:spPr/>
        <p:txBody>
          <a:bodyPr/>
          <a:lstStyle/>
          <a:p>
            <a:endParaRPr lang="en-US"/>
          </a:p>
        </p:txBody>
      </p:sp>
      <p:graphicFrame>
        <p:nvGraphicFramePr>
          <p:cNvPr id="6" name="Diagram 5"/>
          <p:cNvGraphicFramePr/>
          <p:nvPr/>
        </p:nvGraphicFramePr>
        <p:xfrm>
          <a:off x="762000" y="1606067"/>
          <a:ext cx="7924800" cy="5251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over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آشکارسازی چهره</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noAutofit/>
          </a:bodyPr>
          <a:lstStyle/>
          <a:p>
            <a:pPr algn="ctr" rtl="1"/>
            <a:r>
              <a:rPr lang="fa-IR" sz="2000" dirty="0" smtClean="0">
                <a:latin typeface="Times New Roman" pitchFamily="18" charset="0"/>
                <a:cs typeface="Times New Roman" pitchFamily="18" charset="0"/>
              </a:rPr>
              <a:t>مراحل آشکارسازی چهره توسط مدل پیشنهاد شده (مدل بازنمایی های  همخوان). </a:t>
            </a:r>
            <a:endParaRPr lang="en-US" sz="20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71</a:t>
            </a:fld>
            <a:endParaRPr lang="en-US" sz="1600" b="1" i="1" dirty="0"/>
          </a:p>
        </p:txBody>
      </p:sp>
      <p:sp>
        <p:nvSpPr>
          <p:cNvPr id="12" name="Picture Placeholder 11"/>
          <p:cNvSpPr>
            <a:spLocks noGrp="1"/>
          </p:cNvSpPr>
          <p:nvPr>
            <p:ph type="pic" idx="1"/>
          </p:nvPr>
        </p:nvSpPr>
        <p:spPr/>
      </p:sp>
      <p:pic>
        <p:nvPicPr>
          <p:cNvPr id="7" name="Picture 6" descr="E:\in.JPG"/>
          <p:cNvPicPr/>
          <p:nvPr/>
        </p:nvPicPr>
        <p:blipFill>
          <a:blip r:embed="rId3" cstate="print"/>
          <a:srcRect/>
          <a:stretch>
            <a:fillRect/>
          </a:stretch>
        </p:blipFill>
        <p:spPr bwMode="auto">
          <a:xfrm>
            <a:off x="1143000" y="381000"/>
            <a:ext cx="8001000" cy="5486400"/>
          </a:xfrm>
          <a:prstGeom prst="rect">
            <a:avLst/>
          </a:prstGeom>
          <a:noFill/>
          <a:ln w="9525">
            <a:noFill/>
            <a:miter lim="800000"/>
            <a:headEnd/>
            <a:tailEnd/>
          </a:ln>
        </p:spPr>
      </p:pic>
      <p:pic>
        <p:nvPicPr>
          <p:cNvPr id="8" name="Picture 7" descr="C:\Documents and Settings\Kourosh\My Documents\MATLAB\out lattice.jpg"/>
          <p:cNvPicPr/>
          <p:nvPr/>
        </p:nvPicPr>
        <p:blipFill>
          <a:blip r:embed="rId4" cstate="print"/>
          <a:srcRect/>
          <a:stretch>
            <a:fillRect/>
          </a:stretch>
        </p:blipFill>
        <p:spPr bwMode="auto">
          <a:xfrm>
            <a:off x="1143000" y="381000"/>
            <a:ext cx="8001000" cy="5486400"/>
          </a:xfrm>
          <a:prstGeom prst="rect">
            <a:avLst/>
          </a:prstGeom>
          <a:noFill/>
          <a:ln w="9525">
            <a:noFill/>
            <a:miter lim="800000"/>
            <a:headEnd/>
            <a:tailEnd/>
          </a:ln>
        </p:spPr>
      </p:pic>
      <p:pic>
        <p:nvPicPr>
          <p:cNvPr id="9" name="Picture 8" descr="C:\Documents and Settings\Kourosh\My Documents\MATLAB\result 1\out1.jpg"/>
          <p:cNvPicPr/>
          <p:nvPr/>
        </p:nvPicPr>
        <p:blipFill>
          <a:blip r:embed="rId5" cstate="print"/>
          <a:srcRect/>
          <a:stretch>
            <a:fillRect/>
          </a:stretch>
        </p:blipFill>
        <p:spPr bwMode="auto">
          <a:xfrm>
            <a:off x="1143000" y="381000"/>
            <a:ext cx="8001000" cy="5486400"/>
          </a:xfrm>
          <a:prstGeom prst="rect">
            <a:avLst/>
          </a:prstGeom>
          <a:noFill/>
          <a:ln w="9525">
            <a:noFill/>
            <a:miter lim="800000"/>
            <a:headEnd/>
            <a:tailEnd/>
          </a:ln>
        </p:spPr>
      </p:pic>
      <p:pic>
        <p:nvPicPr>
          <p:cNvPr id="10" name="Picture 9" descr="C:\Documents and Settings\Kourosh\My Documents\MATLAB\result 1\out lateral.jpg"/>
          <p:cNvPicPr/>
          <p:nvPr/>
        </p:nvPicPr>
        <p:blipFill>
          <a:blip r:embed="rId6" cstate="print"/>
          <a:srcRect/>
          <a:stretch>
            <a:fillRect/>
          </a:stretch>
        </p:blipFill>
        <p:spPr bwMode="auto">
          <a:xfrm>
            <a:off x="1143000" y="381000"/>
            <a:ext cx="8001000" cy="5486400"/>
          </a:xfrm>
          <a:prstGeom prst="rect">
            <a:avLst/>
          </a:prstGeom>
          <a:noFill/>
          <a:ln w="9525">
            <a:noFill/>
            <a:miter lim="800000"/>
            <a:headEnd/>
            <a:tailEnd/>
          </a:ln>
        </p:spPr>
      </p:pic>
      <p:pic>
        <p:nvPicPr>
          <p:cNvPr id="11" name="Picture 10" descr="C:\Documents and Settings\Kourosh\My Documents\MATLAB\out detect.jpg"/>
          <p:cNvPicPr/>
          <p:nvPr/>
        </p:nvPicPr>
        <p:blipFill>
          <a:blip r:embed="rId7" cstate="print"/>
          <a:srcRect/>
          <a:stretch>
            <a:fillRect/>
          </a:stretch>
        </p:blipFill>
        <p:spPr bwMode="auto">
          <a:xfrm>
            <a:off x="1143000" y="381000"/>
            <a:ext cx="8001000" cy="54864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تاثیر نورپردازی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en-US" dirty="0" smtClean="0">
                <a:latin typeface="Times New Roman" pitchFamily="18" charset="0"/>
                <a:cs typeface="Times New Roman" pitchFamily="18" charset="0"/>
              </a:rPr>
              <a:t>Yale Face Database B</a:t>
            </a:r>
            <a:endParaRPr lang="fa-IR" dirty="0" smtClean="0">
              <a:latin typeface="Times New Roman" pitchFamily="18" charset="0"/>
              <a:cs typeface="Times New Roman" pitchFamily="18" charset="0"/>
            </a:endParaRPr>
          </a:p>
          <a:p>
            <a:pPr algn="ctr" rtl="1"/>
            <a:r>
              <a:rPr lang="fa-IR" dirty="0" smtClean="0">
                <a:latin typeface="Times New Roman" pitchFamily="18" charset="0"/>
                <a:cs typeface="Times New Roman" pitchFamily="18" charset="0"/>
              </a:rPr>
              <a:t>91.3%</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72</a:t>
            </a:fld>
            <a:endParaRPr lang="en-US" sz="1600" b="1" i="1" dirty="0"/>
          </a:p>
        </p:txBody>
      </p:sp>
      <p:sp>
        <p:nvSpPr>
          <p:cNvPr id="12" name="Picture Placeholder 11"/>
          <p:cNvSpPr>
            <a:spLocks noGrp="1"/>
          </p:cNvSpPr>
          <p:nvPr>
            <p:ph type="pic" idx="1"/>
          </p:nvPr>
        </p:nvSpPr>
        <p:spPr/>
      </p:sp>
      <p:pic>
        <p:nvPicPr>
          <p:cNvPr id="7" name="Picture 6"/>
          <p:cNvPicPr/>
          <p:nvPr/>
        </p:nvPicPr>
        <p:blipFill>
          <a:blip r:embed="rId3" cstate="print"/>
          <a:srcRect/>
          <a:stretch>
            <a:fillRect/>
          </a:stretch>
        </p:blipFill>
        <p:spPr bwMode="auto">
          <a:xfrm>
            <a:off x="1143000" y="1143000"/>
            <a:ext cx="7315200" cy="3505200"/>
          </a:xfrm>
          <a:prstGeom prst="rect">
            <a:avLst/>
          </a:prstGeom>
          <a:noFill/>
          <a:ln w="9525">
            <a:noFill/>
            <a:miter lim="800000"/>
            <a:headEnd/>
            <a:tailEnd/>
          </a:ln>
        </p:spPr>
      </p:pic>
      <p:pic>
        <p:nvPicPr>
          <p:cNvPr id="8" name="Picture 7"/>
          <p:cNvPicPr/>
          <p:nvPr/>
        </p:nvPicPr>
        <p:blipFill>
          <a:blip r:embed="rId4" cstate="print"/>
          <a:srcRect/>
          <a:stretch>
            <a:fillRect/>
          </a:stretch>
        </p:blipFill>
        <p:spPr bwMode="auto">
          <a:xfrm>
            <a:off x="1143000" y="0"/>
            <a:ext cx="8001000" cy="68580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تاثیر حالت چهره</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en-US" dirty="0" smtClean="0">
                <a:latin typeface="Times New Roman" pitchFamily="18" charset="0"/>
                <a:cs typeface="Times New Roman" pitchFamily="18" charset="0"/>
              </a:rPr>
              <a:t>Japanese Female Facial Expression Database</a:t>
            </a:r>
          </a:p>
          <a:p>
            <a:pPr algn="ctr" rtl="1"/>
            <a:r>
              <a:rPr lang="fa-IR" dirty="0" smtClean="0">
                <a:latin typeface="Times New Roman" pitchFamily="18" charset="0"/>
                <a:cs typeface="Times New Roman" pitchFamily="18" charset="0"/>
              </a:rPr>
              <a:t>98.9%</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73</a:t>
            </a:fld>
            <a:endParaRPr lang="en-US" sz="1600" b="1" i="1" dirty="0"/>
          </a:p>
        </p:txBody>
      </p:sp>
      <p:sp>
        <p:nvSpPr>
          <p:cNvPr id="12" name="Picture Placeholder 11"/>
          <p:cNvSpPr>
            <a:spLocks noGrp="1"/>
          </p:cNvSpPr>
          <p:nvPr>
            <p:ph type="pic" idx="1"/>
          </p:nvPr>
        </p:nvSpPr>
        <p:spPr/>
      </p:sp>
      <p:pic>
        <p:nvPicPr>
          <p:cNvPr id="7" name="Picture 6"/>
          <p:cNvPicPr/>
          <p:nvPr/>
        </p:nvPicPr>
        <p:blipFill>
          <a:blip r:embed="rId3" cstate="print"/>
          <a:srcRect/>
          <a:stretch>
            <a:fillRect/>
          </a:stretch>
        </p:blipFill>
        <p:spPr bwMode="auto">
          <a:xfrm>
            <a:off x="1143000" y="609600"/>
            <a:ext cx="7315200" cy="47244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تاثیر انسداد و شلوغی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en-US" dirty="0" err="1" smtClean="0">
                <a:latin typeface="Times New Roman" pitchFamily="18" charset="0"/>
                <a:cs typeface="Times New Roman" pitchFamily="18" charset="0"/>
              </a:rPr>
              <a:t>Bao</a:t>
            </a:r>
            <a:r>
              <a:rPr lang="en-US" dirty="0" smtClean="0">
                <a:latin typeface="Times New Roman" pitchFamily="18" charset="0"/>
                <a:cs typeface="Times New Roman" pitchFamily="18" charset="0"/>
              </a:rPr>
              <a:t> Face Dataset</a:t>
            </a:r>
          </a:p>
          <a:p>
            <a:pPr algn="ctr" rtl="1"/>
            <a:r>
              <a:rPr lang="en-US" dirty="0" smtClean="0">
                <a:latin typeface="Times New Roman" pitchFamily="18" charset="0"/>
                <a:cs typeface="Times New Roman" pitchFamily="18" charset="0"/>
              </a:rPr>
              <a:t>88.1%</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74</a:t>
            </a:fld>
            <a:endParaRPr lang="en-US" sz="1600" b="1" i="1" dirty="0"/>
          </a:p>
        </p:txBody>
      </p:sp>
      <p:sp>
        <p:nvSpPr>
          <p:cNvPr id="12" name="Picture Placeholder 11"/>
          <p:cNvSpPr>
            <a:spLocks noGrp="1"/>
          </p:cNvSpPr>
          <p:nvPr>
            <p:ph type="pic" idx="1"/>
          </p:nvPr>
        </p:nvSpPr>
        <p:spPr/>
      </p:sp>
      <p:pic>
        <p:nvPicPr>
          <p:cNvPr id="724994" name="Picture 2" descr="C:\Documents and Settings\Kourosh\Desktop\myDataBase\8.jpg"/>
          <p:cNvPicPr>
            <a:picLocks noChangeAspect="1" noChangeArrowheads="1"/>
          </p:cNvPicPr>
          <p:nvPr/>
        </p:nvPicPr>
        <p:blipFill>
          <a:blip r:embed="rId3" cstate="print"/>
          <a:srcRect/>
          <a:stretch>
            <a:fillRect/>
          </a:stretch>
        </p:blipFill>
        <p:spPr bwMode="auto">
          <a:xfrm>
            <a:off x="1143000" y="381000"/>
            <a:ext cx="7315200" cy="5486400"/>
          </a:xfrm>
          <a:prstGeom prst="rect">
            <a:avLst/>
          </a:prstGeom>
          <a:noFill/>
        </p:spPr>
      </p:pic>
    </p:spTree>
  </p:cSld>
  <p:clrMapOvr>
    <a:masterClrMapping/>
  </p:clrMapOvr>
  <p:transition>
    <p:cover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مقایسه</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en-US" dirty="0" smtClean="0">
                <a:latin typeface="Times New Roman" pitchFamily="18" charset="0"/>
                <a:cs typeface="Times New Roman" pitchFamily="18" charset="0"/>
              </a:rPr>
              <a:t>AT&amp;T Face Database</a:t>
            </a:r>
          </a:p>
          <a:p>
            <a:pPr algn="ctr" rtl="1"/>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75</a:t>
            </a:fld>
            <a:endParaRPr lang="en-US" sz="1600" b="1" i="1" dirty="0"/>
          </a:p>
        </p:txBody>
      </p:sp>
      <p:sp>
        <p:nvSpPr>
          <p:cNvPr id="12" name="Picture Placeholder 11"/>
          <p:cNvSpPr>
            <a:spLocks noGrp="1"/>
          </p:cNvSpPr>
          <p:nvPr>
            <p:ph type="pic" idx="1"/>
          </p:nvPr>
        </p:nvSpPr>
        <p:spPr/>
      </p:sp>
      <p:pic>
        <p:nvPicPr>
          <p:cNvPr id="7" name="Picture 6"/>
          <p:cNvPicPr/>
          <p:nvPr/>
        </p:nvPicPr>
        <p:blipFill>
          <a:blip r:embed="rId3" cstate="print"/>
          <a:srcRect/>
          <a:stretch>
            <a:fillRect/>
          </a:stretch>
        </p:blipFill>
        <p:spPr bwMode="auto">
          <a:xfrm>
            <a:off x="1143000" y="381000"/>
            <a:ext cx="7315200" cy="1828800"/>
          </a:xfrm>
          <a:prstGeom prst="rect">
            <a:avLst/>
          </a:prstGeom>
          <a:noFill/>
          <a:ln w="9525">
            <a:noFill/>
            <a:miter lim="800000"/>
            <a:headEnd/>
            <a:tailEnd/>
          </a:ln>
        </p:spPr>
      </p:pic>
      <p:graphicFrame>
        <p:nvGraphicFramePr>
          <p:cNvPr id="8" name="Chart 7"/>
          <p:cNvGraphicFramePr/>
          <p:nvPr/>
        </p:nvGraphicFramePr>
        <p:xfrm>
          <a:off x="1143000" y="2286000"/>
          <a:ext cx="7315200" cy="3581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nvGraphicFramePr>
        <p:xfrm>
          <a:off x="1143000" y="381000"/>
          <a:ext cx="7315200" cy="54864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02920" cy="300831"/>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76</a:t>
            </a:fld>
            <a:endParaRPr lang="en-US" sz="1600" b="1" i="1" dirty="0"/>
          </a:p>
        </p:txBody>
      </p:sp>
      <p:sp>
        <p:nvSpPr>
          <p:cNvPr id="2" name="Title 1"/>
          <p:cNvSpPr>
            <a:spLocks noGrp="1"/>
          </p:cNvSpPr>
          <p:nvPr>
            <p:ph type="title"/>
          </p:nvPr>
        </p:nvSpPr>
        <p:spPr/>
        <p:txBody>
          <a:bodyPr>
            <a:normAutofit/>
          </a:bodyPr>
          <a:lstStyle/>
          <a:p>
            <a:pPr algn="r" rtl="1"/>
            <a:r>
              <a:rPr lang="fa-IR" sz="6000" dirty="0" smtClean="0">
                <a:latin typeface="Times New Roman" pitchFamily="18" charset="0"/>
                <a:cs typeface="Times New Roman" pitchFamily="18" charset="0"/>
              </a:rPr>
              <a:t>جمع بندی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idx="1"/>
          </p:nvPr>
        </p:nvSpPr>
        <p:spPr>
          <a:xfrm>
            <a:off x="381000" y="1633536"/>
            <a:ext cx="8077200" cy="4691064"/>
          </a:xfrm>
        </p:spPr>
        <p:txBody>
          <a:bodyPr>
            <a:normAutofit/>
          </a:bodyPr>
          <a:lstStyle/>
          <a:p>
            <a:pPr algn="r" rtl="1">
              <a:buFont typeface="Wingdings" pitchFamily="2" charset="2"/>
              <a:buChar char="q"/>
            </a:pPr>
            <a:endParaRPr lang="fa-IR" sz="2400" dirty="0" smtClean="0">
              <a:latin typeface="Times New Roman" pitchFamily="18" charset="0"/>
              <a:cs typeface="Times New Roman" pitchFamily="18" charset="0"/>
            </a:endParaRPr>
          </a:p>
        </p:txBody>
      </p:sp>
      <p:sp>
        <p:nvSpPr>
          <p:cNvPr id="9" name="TextBox 8"/>
          <p:cNvSpPr txBox="1"/>
          <p:nvPr/>
        </p:nvSpPr>
        <p:spPr>
          <a:xfrm>
            <a:off x="8458200" y="457200"/>
            <a:ext cx="569387" cy="1015663"/>
          </a:xfrm>
          <a:prstGeom prst="rect">
            <a:avLst/>
          </a:prstGeom>
          <a:noFill/>
        </p:spPr>
        <p:txBody>
          <a:bodyPr wrap="none" rtlCol="0">
            <a:spAutoFit/>
          </a:bodyPr>
          <a:lstStyle/>
          <a:p>
            <a:r>
              <a:rPr lang="fa-IR" sz="6000" b="1" dirty="0" smtClean="0">
                <a:effectLst>
                  <a:outerShdw blurRad="38100" dist="38100" dir="2700000" algn="tl">
                    <a:srgbClr val="000000">
                      <a:alpha val="43137"/>
                    </a:srgbClr>
                  </a:outerShdw>
                </a:effectLst>
                <a:latin typeface="Times New Roman" pitchFamily="18" charset="0"/>
                <a:cs typeface="Times New Roman" pitchFamily="18" charset="0"/>
              </a:rPr>
              <a:t>5</a:t>
            </a:r>
            <a:endParaRPr lang="en-US"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کارهای آتی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82808"/>
            <a:ext cx="8229600" cy="4975192"/>
          </a:xfrm>
        </p:spPr>
        <p:txBody>
          <a:bodyPr>
            <a:normAutofit/>
          </a:bodyPr>
          <a:lstStyle/>
          <a:p>
            <a:pPr algn="just" rtl="1"/>
            <a:r>
              <a:rPr lang="fa-IR" dirty="0" smtClean="0">
                <a:latin typeface="Times New Roman" pitchFamily="18" charset="0"/>
                <a:cs typeface="Times New Roman" pitchFamily="18" charset="0"/>
              </a:rPr>
              <a:t>استنتاج </a:t>
            </a:r>
            <a:r>
              <a:rPr lang="fa-IR" dirty="0" smtClean="0">
                <a:latin typeface="Times New Roman" pitchFamily="18" charset="0"/>
                <a:cs typeface="Times New Roman" pitchFamily="18" charset="0"/>
              </a:rPr>
              <a:t>با روشهای نمونه گیری مانند </a:t>
            </a:r>
            <a:r>
              <a:rPr lang="en-US" dirty="0" smtClean="0">
                <a:latin typeface="Times New Roman" pitchFamily="18" charset="0"/>
                <a:cs typeface="Times New Roman" pitchFamily="18" charset="0"/>
              </a:rPr>
              <a:t>MCMC</a:t>
            </a:r>
            <a:endParaRPr lang="fa-IR"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تعویض </a:t>
            </a:r>
            <a:r>
              <a:rPr lang="fa-IR" dirty="0" smtClean="0">
                <a:latin typeface="Times New Roman" pitchFamily="18" charset="0"/>
                <a:cs typeface="Times New Roman" pitchFamily="18" charset="0"/>
              </a:rPr>
              <a:t>فرض گوسی بودن توزیع شرطی داده ها</a:t>
            </a:r>
          </a:p>
          <a:p>
            <a:pPr algn="just" rtl="1"/>
            <a:r>
              <a:rPr lang="fa-IR" dirty="0" smtClean="0">
                <a:latin typeface="Times New Roman" pitchFamily="18" charset="0"/>
                <a:cs typeface="Times New Roman" pitchFamily="18" charset="0"/>
              </a:rPr>
              <a:t>استفاده از چارچوب تکاملی</a:t>
            </a:r>
          </a:p>
          <a:p>
            <a:pPr algn="just" rtl="1"/>
            <a:r>
              <a:rPr lang="fa-IR" dirty="0" smtClean="0">
                <a:latin typeface="Times New Roman" pitchFamily="18" charset="0"/>
                <a:cs typeface="Times New Roman" pitchFamily="18" charset="0"/>
              </a:rPr>
              <a:t>اهداف </a:t>
            </a:r>
            <a:r>
              <a:rPr lang="fa-IR" dirty="0" smtClean="0">
                <a:latin typeface="Times New Roman" pitchFamily="18" charset="0"/>
                <a:cs typeface="Times New Roman" pitchFamily="18" charset="0"/>
              </a:rPr>
              <a:t>محاسباتی و قیود نورونی دیگر</a:t>
            </a:r>
          </a:p>
          <a:p>
            <a:pPr algn="just" rtl="1"/>
            <a:r>
              <a:rPr lang="fa-IR" dirty="0" smtClean="0">
                <a:latin typeface="Times New Roman" pitchFamily="18" charset="0"/>
                <a:cs typeface="Times New Roman" pitchFamily="18" charset="0"/>
              </a:rPr>
              <a:t>پیاده سازی موازی شبکه عصبی</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77</a:t>
            </a:fld>
            <a:endParaRPr lang="en-US" sz="1600" b="1" i="1" dirty="0"/>
          </a:p>
        </p:txBody>
      </p:sp>
    </p:spTree>
  </p:cSld>
  <p:clrMapOvr>
    <a:masterClrMapping/>
  </p:clrMapOvr>
  <p:transition>
    <p:cover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02920" cy="300831"/>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78</a:t>
            </a:fld>
            <a:endParaRPr lang="en-US" sz="1600" b="1" i="1" dirty="0"/>
          </a:p>
        </p:txBody>
      </p:sp>
      <p:sp>
        <p:nvSpPr>
          <p:cNvPr id="2" name="Title 1"/>
          <p:cNvSpPr>
            <a:spLocks noGrp="1"/>
          </p:cNvSpPr>
          <p:nvPr>
            <p:ph type="title"/>
          </p:nvPr>
        </p:nvSpPr>
        <p:spPr/>
        <p:txBody>
          <a:bodyPr>
            <a:normAutofit/>
          </a:bodyPr>
          <a:lstStyle/>
          <a:p>
            <a:pPr algn="r" rtl="1"/>
            <a:r>
              <a:rPr lang="fa-IR" sz="6000" dirty="0" smtClean="0">
                <a:latin typeface="Times New Roman" pitchFamily="18" charset="0"/>
                <a:cs typeface="Times New Roman" pitchFamily="18" charset="0"/>
              </a:rPr>
              <a:t>منتخب مراجع</a:t>
            </a:r>
            <a:endParaRPr lang="en-US" sz="6000" b="1" dirty="0">
              <a:latin typeface="Times New Roman" pitchFamily="18" charset="0"/>
              <a:cs typeface="Times New Roman" pitchFamily="18" charset="0"/>
            </a:endParaRPr>
          </a:p>
        </p:txBody>
      </p:sp>
      <p:sp>
        <p:nvSpPr>
          <p:cNvPr id="3" name="Content Placeholder 2"/>
          <p:cNvSpPr>
            <a:spLocks noGrp="1"/>
          </p:cNvSpPr>
          <p:nvPr>
            <p:ph type="body" idx="1"/>
          </p:nvPr>
        </p:nvSpPr>
        <p:spPr>
          <a:xfrm>
            <a:off x="533400" y="1905000"/>
            <a:ext cx="8001000" cy="4648200"/>
          </a:xfrm>
        </p:spPr>
        <p:txBody>
          <a:bodyPr>
            <a:normAutofit fontScale="62500" lnSpcReduction="20000"/>
          </a:bodyPr>
          <a:lstStyle/>
          <a:p>
            <a:pPr algn="just">
              <a:buFont typeface="Wingdings" pitchFamily="2" charset="2"/>
              <a:buChar char="q"/>
            </a:pP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Karklin</a:t>
            </a:r>
            <a:r>
              <a:rPr lang="en-US" sz="2900" dirty="0" smtClean="0">
                <a:latin typeface="Times New Roman" pitchFamily="18" charset="0"/>
                <a:cs typeface="Times New Roman" pitchFamily="18" charset="0"/>
              </a:rPr>
              <a:t>, Y. and M. </a:t>
            </a:r>
            <a:r>
              <a:rPr lang="en-US" sz="2900" dirty="0" err="1" smtClean="0">
                <a:latin typeface="Times New Roman" pitchFamily="18" charset="0"/>
                <a:cs typeface="Times New Roman" pitchFamily="18" charset="0"/>
              </a:rPr>
              <a:t>Lewicki</a:t>
            </a:r>
            <a:r>
              <a:rPr lang="en-US" sz="2900" dirty="0" smtClean="0">
                <a:latin typeface="Times New Roman" pitchFamily="18" charset="0"/>
                <a:cs typeface="Times New Roman" pitchFamily="18" charset="0"/>
              </a:rPr>
              <a:t> (2008). </a:t>
            </a:r>
            <a:r>
              <a:rPr lang="en-US" sz="2900" i="1" dirty="0" smtClean="0">
                <a:latin typeface="Times New Roman" pitchFamily="18" charset="0"/>
                <a:cs typeface="Times New Roman" pitchFamily="18" charset="0"/>
              </a:rPr>
              <a:t>"Emergence of complex cell properties by learning to generalize in natural scenes." </a:t>
            </a:r>
            <a:r>
              <a:rPr lang="en-US" sz="2900" dirty="0" smtClean="0">
                <a:latin typeface="Times New Roman" pitchFamily="18" charset="0"/>
                <a:cs typeface="Times New Roman" pitchFamily="18" charset="0"/>
              </a:rPr>
              <a:t>Nature 457(7225): 83-86.</a:t>
            </a:r>
          </a:p>
          <a:p>
            <a:pPr algn="just">
              <a:buFont typeface="Wingdings" pitchFamily="2" charset="2"/>
              <a:buChar char="q"/>
            </a:pP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Karklin</a:t>
            </a:r>
            <a:r>
              <a:rPr lang="en-US" sz="2900" dirty="0" smtClean="0">
                <a:latin typeface="Times New Roman" pitchFamily="18" charset="0"/>
                <a:cs typeface="Times New Roman" pitchFamily="18" charset="0"/>
              </a:rPr>
              <a:t>, Y. and M. </a:t>
            </a:r>
            <a:r>
              <a:rPr lang="en-US" sz="2900" dirty="0" err="1" smtClean="0">
                <a:latin typeface="Times New Roman" pitchFamily="18" charset="0"/>
                <a:cs typeface="Times New Roman" pitchFamily="18" charset="0"/>
              </a:rPr>
              <a:t>Lewicki</a:t>
            </a:r>
            <a:r>
              <a:rPr lang="en-US" sz="2900" dirty="0" smtClean="0">
                <a:latin typeface="Times New Roman" pitchFamily="18" charset="0"/>
                <a:cs typeface="Times New Roman" pitchFamily="18" charset="0"/>
              </a:rPr>
              <a:t> (2003). </a:t>
            </a:r>
            <a:r>
              <a:rPr lang="en-US" sz="2900" i="1" dirty="0" smtClean="0">
                <a:latin typeface="Times New Roman" pitchFamily="18" charset="0"/>
                <a:cs typeface="Times New Roman" pitchFamily="18" charset="0"/>
              </a:rPr>
              <a:t>"Learning higher-order structures in natural images."</a:t>
            </a:r>
            <a:r>
              <a:rPr lang="en-US" sz="2900" dirty="0" smtClean="0">
                <a:latin typeface="Times New Roman" pitchFamily="18" charset="0"/>
                <a:cs typeface="Times New Roman" pitchFamily="18" charset="0"/>
              </a:rPr>
              <a:t> Network: Computation in Neural Systems 14(3): 483-499.</a:t>
            </a:r>
          </a:p>
          <a:p>
            <a:pPr algn="just">
              <a:buFont typeface="Wingdings" pitchFamily="2" charset="2"/>
              <a:buChar char="q"/>
            </a:pP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Malmir</a:t>
            </a:r>
            <a:r>
              <a:rPr lang="en-US" sz="2900" dirty="0" smtClean="0">
                <a:latin typeface="Times New Roman" pitchFamily="18" charset="0"/>
                <a:cs typeface="Times New Roman" pitchFamily="18" charset="0"/>
              </a:rPr>
              <a:t>, M. and S. </a:t>
            </a:r>
            <a:r>
              <a:rPr lang="en-US" sz="2900" dirty="0" err="1" smtClean="0">
                <a:latin typeface="Times New Roman" pitchFamily="18" charset="0"/>
                <a:cs typeface="Times New Roman" pitchFamily="18" charset="0"/>
              </a:rPr>
              <a:t>Shiry</a:t>
            </a:r>
            <a:r>
              <a:rPr lang="en-US" sz="2900" dirty="0" smtClean="0">
                <a:latin typeface="Times New Roman" pitchFamily="18" charset="0"/>
                <a:cs typeface="Times New Roman" pitchFamily="18" charset="0"/>
              </a:rPr>
              <a:t> (2009). </a:t>
            </a:r>
            <a:r>
              <a:rPr lang="en-US" sz="2900" i="1" dirty="0" smtClean="0">
                <a:latin typeface="Times New Roman" pitchFamily="18" charset="0"/>
                <a:cs typeface="Times New Roman" pitchFamily="18" charset="0"/>
              </a:rPr>
              <a:t>"Class specific redundancies in natural images: a theory of </a:t>
            </a:r>
            <a:r>
              <a:rPr lang="en-US" sz="2900" i="1" dirty="0" err="1" smtClean="0">
                <a:latin typeface="Times New Roman" pitchFamily="18" charset="0"/>
                <a:cs typeface="Times New Roman" pitchFamily="18" charset="0"/>
              </a:rPr>
              <a:t>extrastriate</a:t>
            </a:r>
            <a:r>
              <a:rPr lang="en-US" sz="2900" i="1" dirty="0" smtClean="0">
                <a:latin typeface="Times New Roman" pitchFamily="18" charset="0"/>
                <a:cs typeface="Times New Roman" pitchFamily="18" charset="0"/>
              </a:rPr>
              <a:t> visual processing. "</a:t>
            </a:r>
            <a:r>
              <a:rPr lang="en-US" sz="2900" dirty="0" smtClean="0">
                <a:latin typeface="Times New Roman" pitchFamily="18" charset="0"/>
                <a:cs typeface="Times New Roman" pitchFamily="18" charset="0"/>
              </a:rPr>
              <a:t> Int'l Joint Conference on Neural Networks (IJCNN). Atlanta, GA.</a:t>
            </a:r>
          </a:p>
          <a:p>
            <a:pPr algn="just">
              <a:buFont typeface="Wingdings" pitchFamily="2" charset="2"/>
              <a:buChar char="q"/>
            </a:pP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Simoncelli</a:t>
            </a:r>
            <a:r>
              <a:rPr lang="en-US" sz="2900" dirty="0" smtClean="0">
                <a:latin typeface="Times New Roman" pitchFamily="18" charset="0"/>
                <a:cs typeface="Times New Roman" pitchFamily="18" charset="0"/>
              </a:rPr>
              <a:t>, E. (2005). "</a:t>
            </a:r>
            <a:r>
              <a:rPr lang="en-US" sz="2900" i="1" dirty="0" smtClean="0">
                <a:latin typeface="Times New Roman" pitchFamily="18" charset="0"/>
                <a:cs typeface="Times New Roman" pitchFamily="18" charset="0"/>
              </a:rPr>
              <a:t>Statistical modeling of photographic images. Handbook of image and video processing." </a:t>
            </a:r>
            <a:r>
              <a:rPr lang="en-US" sz="2900" dirty="0" smtClean="0">
                <a:latin typeface="Times New Roman" pitchFamily="18" charset="0"/>
                <a:cs typeface="Times New Roman" pitchFamily="18" charset="0"/>
              </a:rPr>
              <a:t>A. </a:t>
            </a:r>
            <a:r>
              <a:rPr lang="en-US" sz="2900" dirty="0" err="1" smtClean="0">
                <a:latin typeface="Times New Roman" pitchFamily="18" charset="0"/>
                <a:cs typeface="Times New Roman" pitchFamily="18" charset="0"/>
              </a:rPr>
              <a:t>Bovik</a:t>
            </a:r>
            <a:r>
              <a:rPr lang="en-US" sz="2900" dirty="0" smtClean="0">
                <a:latin typeface="Times New Roman" pitchFamily="18" charset="0"/>
                <a:cs typeface="Times New Roman" pitchFamily="18" charset="0"/>
              </a:rPr>
              <a:t>, Academic Press: 961–974.</a:t>
            </a:r>
          </a:p>
          <a:p>
            <a:pPr algn="just">
              <a:buFont typeface="Wingdings" pitchFamily="2" charset="2"/>
              <a:buChar char="q"/>
            </a:pPr>
            <a:r>
              <a:rPr lang="en-US" sz="2900" dirty="0" smtClean="0">
                <a:latin typeface="Times New Roman" pitchFamily="18" charset="0"/>
                <a:cs typeface="Times New Roman" pitchFamily="18" charset="0"/>
              </a:rPr>
              <a:t>	Schwartz, O., T. </a:t>
            </a:r>
            <a:r>
              <a:rPr lang="en-US" sz="2900" dirty="0" err="1" smtClean="0">
                <a:latin typeface="Times New Roman" pitchFamily="18" charset="0"/>
                <a:cs typeface="Times New Roman" pitchFamily="18" charset="0"/>
              </a:rPr>
              <a:t>Sejnowski</a:t>
            </a:r>
            <a:r>
              <a:rPr lang="en-US" sz="2900" dirty="0" smtClean="0">
                <a:latin typeface="Times New Roman" pitchFamily="18" charset="0"/>
                <a:cs typeface="Times New Roman" pitchFamily="18" charset="0"/>
              </a:rPr>
              <a:t>, et al. (2006). </a:t>
            </a:r>
            <a:r>
              <a:rPr lang="en-US" sz="2900" i="1" dirty="0" smtClean="0">
                <a:latin typeface="Times New Roman" pitchFamily="18" charset="0"/>
                <a:cs typeface="Times New Roman" pitchFamily="18" charset="0"/>
              </a:rPr>
              <a:t>"Soft mixer assignment in a hierarchical generative model of natural scene statistics." </a:t>
            </a:r>
            <a:r>
              <a:rPr lang="en-US" sz="2900" dirty="0" smtClean="0">
                <a:latin typeface="Times New Roman" pitchFamily="18" charset="0"/>
                <a:cs typeface="Times New Roman" pitchFamily="18" charset="0"/>
              </a:rPr>
              <a:t>Neural Computation 18(11): 2680-2718.</a:t>
            </a:r>
          </a:p>
          <a:p>
            <a:pPr algn="just">
              <a:buFont typeface="Wingdings" pitchFamily="2" charset="2"/>
              <a:buChar char="q"/>
            </a:pP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Hyvärinen</a:t>
            </a:r>
            <a:r>
              <a:rPr lang="en-US" sz="2900" dirty="0" smtClean="0">
                <a:latin typeface="Times New Roman" pitchFamily="18" charset="0"/>
                <a:cs typeface="Times New Roman" pitchFamily="18" charset="0"/>
              </a:rPr>
              <a:t>, A. and E. </a:t>
            </a:r>
            <a:r>
              <a:rPr lang="en-US" sz="2900" dirty="0" err="1" smtClean="0">
                <a:latin typeface="Times New Roman" pitchFamily="18" charset="0"/>
                <a:cs typeface="Times New Roman" pitchFamily="18" charset="0"/>
              </a:rPr>
              <a:t>Oja</a:t>
            </a:r>
            <a:r>
              <a:rPr lang="en-US" sz="2900" dirty="0" smtClean="0">
                <a:latin typeface="Times New Roman" pitchFamily="18" charset="0"/>
                <a:cs typeface="Times New Roman" pitchFamily="18" charset="0"/>
              </a:rPr>
              <a:t> (2000). </a:t>
            </a:r>
            <a:r>
              <a:rPr lang="en-US" sz="2900" i="1" dirty="0" smtClean="0">
                <a:latin typeface="Times New Roman" pitchFamily="18" charset="0"/>
                <a:cs typeface="Times New Roman" pitchFamily="18" charset="0"/>
              </a:rPr>
              <a:t>"Independent component analysis: algorithms and applications."</a:t>
            </a:r>
            <a:r>
              <a:rPr lang="en-US" sz="2900" dirty="0" smtClean="0">
                <a:latin typeface="Times New Roman" pitchFamily="18" charset="0"/>
                <a:cs typeface="Times New Roman" pitchFamily="18" charset="0"/>
              </a:rPr>
              <a:t> Neural Networks 13(4-5): 411-430.</a:t>
            </a:r>
          </a:p>
          <a:p>
            <a:pPr algn="just">
              <a:buFont typeface="Wingdings" pitchFamily="2" charset="2"/>
              <a:buChar char="q"/>
            </a:pP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Doi</a:t>
            </a:r>
            <a:r>
              <a:rPr lang="en-US" sz="2900" dirty="0" smtClean="0">
                <a:latin typeface="Times New Roman" pitchFamily="18" charset="0"/>
                <a:cs typeface="Times New Roman" pitchFamily="18" charset="0"/>
              </a:rPr>
              <a:t>, E. and M. </a:t>
            </a:r>
            <a:r>
              <a:rPr lang="en-US" sz="2900" dirty="0" err="1" smtClean="0">
                <a:latin typeface="Times New Roman" pitchFamily="18" charset="0"/>
                <a:cs typeface="Times New Roman" pitchFamily="18" charset="0"/>
              </a:rPr>
              <a:t>Lewicki</a:t>
            </a:r>
            <a:r>
              <a:rPr lang="en-US" sz="2900" dirty="0" smtClean="0">
                <a:latin typeface="Times New Roman" pitchFamily="18" charset="0"/>
                <a:cs typeface="Times New Roman" pitchFamily="18" charset="0"/>
              </a:rPr>
              <a:t> (2005). "Relations between the statistical regularities of natural images and the response properties of the early visual system." SIG P&amp;P, Kyoto, Japan, Japanese Cognitive Science Society.</a:t>
            </a:r>
          </a:p>
          <a:p>
            <a:pPr algn="just">
              <a:buFont typeface="Wingdings" pitchFamily="2" charset="2"/>
              <a:buChar char="q"/>
            </a:pPr>
            <a:r>
              <a:rPr lang="en-US" sz="2900" dirty="0" smtClean="0">
                <a:latin typeface="Times New Roman" pitchFamily="18" charset="0"/>
                <a:cs typeface="Times New Roman" pitchFamily="18" charset="0"/>
              </a:rPr>
              <a:t>	Bell, A. and T. </a:t>
            </a:r>
            <a:r>
              <a:rPr lang="en-US" sz="2900" dirty="0" err="1" smtClean="0">
                <a:latin typeface="Times New Roman" pitchFamily="18" charset="0"/>
                <a:cs typeface="Times New Roman" pitchFamily="18" charset="0"/>
              </a:rPr>
              <a:t>Sejnowski</a:t>
            </a:r>
            <a:r>
              <a:rPr lang="en-US" sz="2900" dirty="0" smtClean="0">
                <a:latin typeface="Times New Roman" pitchFamily="18" charset="0"/>
                <a:cs typeface="Times New Roman" pitchFamily="18" charset="0"/>
              </a:rPr>
              <a:t> (1997). </a:t>
            </a:r>
            <a:r>
              <a:rPr lang="en-US" sz="2900" i="1" dirty="0" smtClean="0">
                <a:latin typeface="Times New Roman" pitchFamily="18" charset="0"/>
                <a:cs typeface="Times New Roman" pitchFamily="18" charset="0"/>
              </a:rPr>
              <a:t>"The “independent components” of natural scenes are edge filters."</a:t>
            </a:r>
            <a:r>
              <a:rPr lang="en-US" sz="2900" dirty="0" smtClean="0">
                <a:latin typeface="Times New Roman" pitchFamily="18" charset="0"/>
                <a:cs typeface="Times New Roman" pitchFamily="18" charset="0"/>
              </a:rPr>
              <a:t> Vision research 37(23): 3327-3338</a:t>
            </a:r>
          </a:p>
          <a:p>
            <a:pPr algn="l">
              <a:buFont typeface="Wingdings" pitchFamily="2" charset="2"/>
              <a:buChar char="q"/>
            </a:pPr>
            <a:endParaRPr lang="fa-IR" sz="2400" dirty="0" smtClean="0">
              <a:latin typeface="Times New Roman" pitchFamily="18" charset="0"/>
              <a:cs typeface="Times New Roman" pitchFamily="18" charset="0"/>
            </a:endParaRPr>
          </a:p>
        </p:txBody>
      </p:sp>
      <p:sp>
        <p:nvSpPr>
          <p:cNvPr id="9" name="TextBox 8"/>
          <p:cNvSpPr txBox="1"/>
          <p:nvPr/>
        </p:nvSpPr>
        <p:spPr>
          <a:xfrm>
            <a:off x="8458200" y="457200"/>
            <a:ext cx="569387" cy="1015663"/>
          </a:xfrm>
          <a:prstGeom prst="rect">
            <a:avLst/>
          </a:prstGeom>
          <a:noFill/>
        </p:spPr>
        <p:txBody>
          <a:bodyPr wrap="none" rtlCol="0">
            <a:spAutoFit/>
          </a:bodyPr>
          <a:lstStyle/>
          <a:p>
            <a:r>
              <a:rPr lang="fa-IR" sz="6000" b="1" dirty="0" smtClean="0">
                <a:effectLst>
                  <a:outerShdw blurRad="38100" dist="38100" dir="2700000" algn="tl">
                    <a:srgbClr val="000000">
                      <a:alpha val="43137"/>
                    </a:srgbClr>
                  </a:outerShdw>
                </a:effectLst>
                <a:latin typeface="Times New Roman" pitchFamily="18" charset="0"/>
                <a:cs typeface="Times New Roman" pitchFamily="18" charset="0"/>
              </a:rPr>
              <a:t>6</a:t>
            </a:r>
            <a:endParaRPr lang="en-US"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02920" cy="300831"/>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79</a:t>
            </a:fld>
            <a:endParaRPr lang="en-US" sz="1600" b="1" i="1" dirty="0"/>
          </a:p>
        </p:txBody>
      </p:sp>
      <p:sp>
        <p:nvSpPr>
          <p:cNvPr id="2" name="Title 1"/>
          <p:cNvSpPr>
            <a:spLocks noGrp="1"/>
          </p:cNvSpPr>
          <p:nvPr>
            <p:ph type="title"/>
          </p:nvPr>
        </p:nvSpPr>
        <p:spPr/>
        <p:txBody>
          <a:bodyPr>
            <a:normAutofit/>
          </a:bodyPr>
          <a:lstStyle/>
          <a:p>
            <a:pPr algn="r" rtl="1"/>
            <a:r>
              <a:rPr lang="fa-IR" sz="6000" dirty="0" smtClean="0">
                <a:latin typeface="Times New Roman" pitchFamily="18" charset="0"/>
                <a:cs typeface="Times New Roman" pitchFamily="18" charset="0"/>
              </a:rPr>
              <a:t>ختم کلام</a:t>
            </a:r>
            <a:endParaRPr lang="en-US" sz="6000" b="1" dirty="0">
              <a:latin typeface="Times New Roman" pitchFamily="18" charset="0"/>
              <a:cs typeface="Times New Roman" pitchFamily="18" charset="0"/>
            </a:endParaRPr>
          </a:p>
        </p:txBody>
      </p:sp>
      <p:sp>
        <p:nvSpPr>
          <p:cNvPr id="3" name="Content Placeholder 2"/>
          <p:cNvSpPr>
            <a:spLocks noGrp="1"/>
          </p:cNvSpPr>
          <p:nvPr>
            <p:ph type="body" idx="1"/>
          </p:nvPr>
        </p:nvSpPr>
        <p:spPr>
          <a:xfrm>
            <a:off x="381000" y="1633536"/>
            <a:ext cx="5410200" cy="4691064"/>
          </a:xfrm>
        </p:spPr>
        <p:txBody>
          <a:bodyPr>
            <a:normAutofit/>
          </a:bodyPr>
          <a:lstStyle/>
          <a:p>
            <a:pPr algn="r" rtl="1">
              <a:buFont typeface="Wingdings" pitchFamily="2" charset="2"/>
              <a:buChar char="q"/>
            </a:pPr>
            <a:r>
              <a:rPr lang="fa-IR" sz="2400" dirty="0" smtClean="0">
                <a:latin typeface="Times New Roman" pitchFamily="18" charset="0"/>
                <a:cs typeface="Times New Roman" pitchFamily="18" charset="0"/>
              </a:rPr>
              <a:t>سوال؟</a:t>
            </a:r>
          </a:p>
          <a:p>
            <a:pPr algn="r" rtl="1">
              <a:buFont typeface="Wingdings" pitchFamily="2" charset="2"/>
              <a:buChar char="q"/>
            </a:pPr>
            <a:r>
              <a:rPr lang="fa-IR" sz="2400" dirty="0" smtClean="0">
                <a:latin typeface="Times New Roman" pitchFamily="18" charset="0"/>
                <a:cs typeface="Times New Roman" pitchFamily="18" charset="0"/>
              </a:rPr>
              <a:t>قدردانی</a:t>
            </a:r>
          </a:p>
          <a:p>
            <a:pPr lvl="1" algn="r" rtl="1">
              <a:buFont typeface="Wingdings" pitchFamily="2" charset="2"/>
              <a:buChar char="q"/>
            </a:pPr>
            <a:r>
              <a:rPr lang="fa-IR" sz="2200" dirty="0" smtClean="0">
                <a:latin typeface="Times New Roman" pitchFamily="18" charset="0"/>
                <a:cs typeface="Times New Roman" pitchFamily="18" charset="0"/>
              </a:rPr>
              <a:t>دکتر سعید شیری قیداری</a:t>
            </a:r>
          </a:p>
          <a:p>
            <a:pPr lvl="1" algn="r" rtl="1">
              <a:buFont typeface="Wingdings" pitchFamily="2" charset="2"/>
              <a:buChar char="q"/>
            </a:pPr>
            <a:r>
              <a:rPr lang="fa-IR" sz="2200" dirty="0" smtClean="0">
                <a:latin typeface="Times New Roman" pitchFamily="18" charset="0"/>
                <a:cs typeface="Times New Roman" pitchFamily="18" charset="0"/>
              </a:rPr>
              <a:t>مهندس محسن مالمیر</a:t>
            </a:r>
          </a:p>
          <a:p>
            <a:pPr lvl="1" algn="r" rtl="1">
              <a:buFont typeface="Wingdings" pitchFamily="2" charset="2"/>
              <a:buChar char="q"/>
            </a:pPr>
            <a:r>
              <a:rPr lang="fa-IR" sz="2200" dirty="0" smtClean="0">
                <a:latin typeface="Times New Roman" pitchFamily="18" charset="0"/>
                <a:cs typeface="Times New Roman" pitchFamily="18" charset="0"/>
              </a:rPr>
              <a:t>دوستانم در آزمایشگاه روباتیک دانشکده</a:t>
            </a:r>
          </a:p>
          <a:p>
            <a:pPr lvl="1" algn="r" rtl="1">
              <a:buFont typeface="Wingdings" pitchFamily="2" charset="2"/>
              <a:buChar char="q"/>
            </a:pPr>
            <a:r>
              <a:rPr lang="fa-IR" sz="2200" dirty="0" smtClean="0">
                <a:latin typeface="Times New Roman" pitchFamily="18" charset="0"/>
                <a:cs typeface="Times New Roman" pitchFamily="18" charset="0"/>
              </a:rPr>
              <a:t>آقا شهرام و بقیه دوستان</a:t>
            </a:r>
          </a:p>
          <a:p>
            <a:pPr algn="r" rtl="1">
              <a:buFont typeface="Wingdings" pitchFamily="2" charset="2"/>
              <a:buChar char="q"/>
            </a:pPr>
            <a:r>
              <a:rPr lang="fa-IR" sz="2400" dirty="0" smtClean="0">
                <a:latin typeface="Times New Roman" pitchFamily="18" charset="0"/>
                <a:cs typeface="Times New Roman" pitchFamily="18" charset="0"/>
              </a:rPr>
              <a:t>تشکـــــــــــــــر از وقت شما</a:t>
            </a:r>
          </a:p>
        </p:txBody>
      </p:sp>
      <p:sp>
        <p:nvSpPr>
          <p:cNvPr id="9" name="TextBox 8"/>
          <p:cNvSpPr txBox="1"/>
          <p:nvPr/>
        </p:nvSpPr>
        <p:spPr>
          <a:xfrm>
            <a:off x="8458200" y="457200"/>
            <a:ext cx="441146" cy="1015663"/>
          </a:xfrm>
          <a:prstGeom prst="rect">
            <a:avLst/>
          </a:prstGeom>
          <a:noFill/>
        </p:spPr>
        <p:txBody>
          <a:bodyPr wrap="none" rtlCol="0">
            <a:spAutoFit/>
          </a:bodyPr>
          <a:lstStyle/>
          <a:p>
            <a:r>
              <a:rPr lang="fa-IR" sz="60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34881" name="Picture 1" descr="E:\Presentation\1120_mz_brai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34881"/>
                                        </p:tgtEl>
                                        <p:attrNameLst>
                                          <p:attrName>style.visibility</p:attrName>
                                        </p:attrNameLst>
                                      </p:cBhvr>
                                      <p:to>
                                        <p:strVal val="visible"/>
                                      </p:to>
                                    </p:set>
                                    <p:animEffect transition="in" filter="box(in)">
                                      <p:cBhvr>
                                        <p:cTn id="7" dur="500"/>
                                        <p:tgtEl>
                                          <p:spTgt spid="634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ناحیه </a:t>
            </a:r>
            <a:r>
              <a:rPr lang="en-US" sz="6000" b="1" dirty="0" smtClean="0">
                <a:latin typeface="Times New Roman" pitchFamily="18" charset="0"/>
                <a:cs typeface="Times New Roman" pitchFamily="18" charset="0"/>
              </a:rPr>
              <a:t>V1</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82808"/>
            <a:ext cx="8229600" cy="4975192"/>
          </a:xfrm>
        </p:spPr>
        <p:txBody>
          <a:bodyPr>
            <a:normAutofit lnSpcReduction="10000"/>
          </a:bodyPr>
          <a:lstStyle/>
          <a:p>
            <a:pPr algn="just" rtl="1"/>
            <a:r>
              <a:rPr lang="fa-IR" dirty="0" smtClean="0">
                <a:latin typeface="Times New Roman" pitchFamily="18" charset="0"/>
                <a:cs typeface="Times New Roman" pitchFamily="18" charset="0"/>
              </a:rPr>
              <a:t>20 درصد از قشر بینایی (قشر بینایی مخطط)</a:t>
            </a:r>
          </a:p>
          <a:p>
            <a:pPr algn="just" rtl="1"/>
            <a:r>
              <a:rPr lang="fa-IR" dirty="0" smtClean="0">
                <a:latin typeface="Times New Roman" pitchFamily="18" charset="0"/>
                <a:cs typeface="Times New Roman" pitchFamily="18" charset="0"/>
              </a:rPr>
              <a:t>حساسیت به تغییر روشنایی در مقیاس کوچک</a:t>
            </a:r>
          </a:p>
          <a:p>
            <a:pPr lvl="1" algn="just" rtl="1"/>
            <a:r>
              <a:rPr lang="fa-IR" dirty="0" smtClean="0">
                <a:latin typeface="Times New Roman" pitchFamily="18" charset="0"/>
                <a:cs typeface="Times New Roman" pitchFamily="18" charset="0"/>
              </a:rPr>
              <a:t>الگوهای محلی راستا دار (فیلترهای لبه)</a:t>
            </a:r>
          </a:p>
          <a:p>
            <a:pPr lvl="1" algn="just" rtl="1"/>
            <a:r>
              <a:rPr lang="fa-IR" dirty="0" smtClean="0">
                <a:latin typeface="Times New Roman" pitchFamily="18" charset="0"/>
                <a:cs typeface="Times New Roman" pitchFamily="18" charset="0"/>
              </a:rPr>
              <a:t>توصیف میدان گیرندگی با تابعهای دوبعدی گابور</a:t>
            </a:r>
          </a:p>
          <a:p>
            <a:pPr algn="just" rtl="1"/>
            <a:r>
              <a:rPr lang="fa-IR" dirty="0" smtClean="0">
                <a:latin typeface="Times New Roman" pitchFamily="18" charset="0"/>
                <a:cs typeface="Times New Roman" pitchFamily="18" charset="0"/>
              </a:rPr>
              <a:t>اتصالات افقی در ناحیه </a:t>
            </a:r>
            <a:r>
              <a:rPr lang="en-US" dirty="0" smtClean="0">
                <a:latin typeface="Times New Roman" pitchFamily="18" charset="0"/>
                <a:cs typeface="Times New Roman" pitchFamily="18" charset="0"/>
              </a:rPr>
              <a:t>V1</a:t>
            </a:r>
            <a:endParaRPr lang="fa-IR" dirty="0" smtClean="0">
              <a:latin typeface="Times New Roman" pitchFamily="18" charset="0"/>
              <a:cs typeface="Times New Roman" pitchFamily="18" charset="0"/>
            </a:endParaRPr>
          </a:p>
          <a:p>
            <a:pPr lvl="1" algn="just" rtl="1"/>
            <a:r>
              <a:rPr lang="fa-IR" dirty="0" smtClean="0">
                <a:latin typeface="Times New Roman" pitchFamily="18" charset="0"/>
                <a:cs typeface="Times New Roman" pitchFamily="18" charset="0"/>
              </a:rPr>
              <a:t>نورونهای دارای جهت مشابه کنار یکدیگر قرار گرفته اند</a:t>
            </a:r>
          </a:p>
          <a:p>
            <a:pPr lvl="1" algn="just" rtl="1"/>
            <a:r>
              <a:rPr lang="fa-IR" dirty="0" smtClean="0">
                <a:latin typeface="Times New Roman" pitchFamily="18" charset="0"/>
                <a:cs typeface="Times New Roman" pitchFamily="18" charset="0"/>
              </a:rPr>
              <a:t>بیشترین پاسخ برای راستای مرجح، کمترین برای راستای عمود</a:t>
            </a:r>
          </a:p>
          <a:p>
            <a:pPr algn="just" rtl="1"/>
            <a:r>
              <a:rPr lang="fa-IR" dirty="0" smtClean="0">
                <a:latin typeface="Times New Roman" pitchFamily="18" charset="0"/>
                <a:cs typeface="Times New Roman" pitchFamily="18" charset="0"/>
              </a:rPr>
              <a:t>تفاوت سلولهای ساده و پیچیده</a:t>
            </a:r>
          </a:p>
          <a:p>
            <a:pPr lvl="1" algn="just" rtl="1"/>
            <a:r>
              <a:rPr lang="fa-IR" dirty="0" smtClean="0">
                <a:latin typeface="Times New Roman" pitchFamily="18" charset="0"/>
                <a:cs typeface="Times New Roman" pitchFamily="18" charset="0"/>
              </a:rPr>
              <a:t>موقعیت مکانی</a:t>
            </a:r>
          </a:p>
          <a:p>
            <a:pPr lvl="1" algn="just" rtl="1"/>
            <a:r>
              <a:rPr lang="fa-IR" dirty="0" smtClean="0">
                <a:latin typeface="Times New Roman" pitchFamily="18" charset="0"/>
                <a:cs typeface="Times New Roman" pitchFamily="18" charset="0"/>
              </a:rPr>
              <a:t>فاز</a:t>
            </a:r>
          </a:p>
          <a:p>
            <a:pPr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8</a:t>
            </a:fld>
            <a:endParaRPr lang="en-US" sz="1600" b="1" i="1" dirty="0"/>
          </a:p>
        </p:txBody>
      </p:sp>
    </p:spTree>
  </p:cSld>
  <p:clrMapOvr>
    <a:masterClrMapping/>
  </p:clrMapOvr>
  <p:transition>
    <p:cover di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02920" cy="300831"/>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80</a:t>
            </a:fld>
            <a:endParaRPr lang="en-US" sz="1600" b="1" i="1" dirty="0"/>
          </a:p>
        </p:txBody>
      </p:sp>
      <p:sp>
        <p:nvSpPr>
          <p:cNvPr id="2" name="Title 1"/>
          <p:cNvSpPr>
            <a:spLocks noGrp="1"/>
          </p:cNvSpPr>
          <p:nvPr>
            <p:ph type="title"/>
          </p:nvPr>
        </p:nvSpPr>
        <p:spPr/>
        <p:txBody>
          <a:bodyPr>
            <a:normAutofit/>
          </a:bodyPr>
          <a:lstStyle/>
          <a:p>
            <a:pPr algn="r" rtl="1"/>
            <a:r>
              <a:rPr lang="fa-IR" sz="6000" dirty="0" smtClean="0">
                <a:latin typeface="Times New Roman" pitchFamily="18" charset="0"/>
                <a:cs typeface="Times New Roman" pitchFamily="18" charset="0"/>
              </a:rPr>
              <a:t>فهرست اسلایدها</a:t>
            </a:r>
            <a:endParaRPr lang="en-US" sz="6000" b="1" dirty="0">
              <a:latin typeface="Times New Roman" pitchFamily="18" charset="0"/>
              <a:cs typeface="Times New Roman" pitchFamily="18" charset="0"/>
            </a:endParaRPr>
          </a:p>
        </p:txBody>
      </p:sp>
      <p:sp>
        <p:nvSpPr>
          <p:cNvPr id="9" name="TextBox 8"/>
          <p:cNvSpPr txBox="1"/>
          <p:nvPr/>
        </p:nvSpPr>
        <p:spPr>
          <a:xfrm>
            <a:off x="8458200" y="457200"/>
            <a:ext cx="441146" cy="1015663"/>
          </a:xfrm>
          <a:prstGeom prst="rect">
            <a:avLst/>
          </a:prstGeom>
          <a:noFill/>
        </p:spPr>
        <p:txBody>
          <a:bodyPr wrap="none" rtlCol="0">
            <a:spAutoFit/>
          </a:bodyPr>
          <a:lstStyle/>
          <a:p>
            <a:r>
              <a:rPr lang="fa-IR" sz="60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Content Placeholder 2"/>
          <p:cNvSpPr txBox="1">
            <a:spLocks/>
          </p:cNvSpPr>
          <p:nvPr/>
        </p:nvSpPr>
        <p:spPr>
          <a:xfrm>
            <a:off x="0" y="1676400"/>
            <a:ext cx="5257800" cy="4691064"/>
          </a:xfrm>
          <a:prstGeom prst="rect">
            <a:avLst/>
          </a:prstGeom>
        </p:spPr>
        <p:txBody>
          <a:bodyPr vert="horz" anchor="t">
            <a:normAutofit lnSpcReduction="10000"/>
          </a:bodyPr>
          <a:lstStyle/>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kumimoji="0" lang="fa-IR" sz="2400" b="0" i="0" u="none" strike="noStrike" kern="1200" cap="none" spc="0" normalizeH="0" baseline="0" noProof="0" dirty="0" smtClean="0">
                <a:ln>
                  <a:noFill/>
                </a:ln>
                <a:solidFill>
                  <a:schemeClr val="tx1">
                    <a:tint val="75000"/>
                  </a:schemeClr>
                </a:solidFill>
                <a:effectLst/>
                <a:uLnTx/>
                <a:uFillTx/>
                <a:latin typeface="Times New Roman" pitchFamily="18" charset="0"/>
                <a:ea typeface="+mn-ea"/>
                <a:cs typeface="Times New Roman" pitchFamily="18" charset="0"/>
              </a:rPr>
              <a:t>چطور می بینیم؟ (ص4)</a:t>
            </a: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kumimoji="0" lang="fa-IR" sz="2400" b="0" i="0" u="none" strike="noStrike" kern="1200" cap="none" spc="0" normalizeH="0" baseline="0" noProof="0" dirty="0" smtClean="0">
                <a:ln>
                  <a:noFill/>
                </a:ln>
                <a:solidFill>
                  <a:schemeClr val="tx1">
                    <a:tint val="75000"/>
                  </a:schemeClr>
                </a:solidFill>
                <a:effectLst/>
                <a:uLnTx/>
                <a:uFillTx/>
                <a:latin typeface="Times New Roman" pitchFamily="18" charset="0"/>
                <a:ea typeface="+mn-ea"/>
                <a:cs typeface="Times New Roman" pitchFamily="18" charset="0"/>
              </a:rPr>
              <a:t>چه چیزهایی مهم است؟ (ص18)</a:t>
            </a: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lang="fa-IR" sz="2400" dirty="0" smtClean="0">
                <a:solidFill>
                  <a:schemeClr val="tx1">
                    <a:tint val="75000"/>
                  </a:schemeClr>
                </a:solidFill>
                <a:latin typeface="Times New Roman" pitchFamily="18" charset="0"/>
                <a:cs typeface="Times New Roman" pitchFamily="18" charset="0"/>
              </a:rPr>
              <a:t>چه حدس می زنند؟(ص36)</a:t>
            </a: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kumimoji="0" lang="fa-IR" sz="2400" b="0" i="0" u="none" strike="noStrike" kern="1200" cap="none" spc="0" normalizeH="0" baseline="0" noProof="0" dirty="0" smtClean="0">
                <a:ln>
                  <a:noFill/>
                </a:ln>
                <a:solidFill>
                  <a:schemeClr val="tx1">
                    <a:tint val="75000"/>
                  </a:schemeClr>
                </a:solidFill>
                <a:effectLst/>
                <a:uLnTx/>
                <a:uFillTx/>
                <a:latin typeface="Times New Roman" pitchFamily="18" charset="0"/>
                <a:ea typeface="+mn-ea"/>
                <a:cs typeface="Times New Roman" pitchFamily="18" charset="0"/>
              </a:rPr>
              <a:t>چه حدس می زنیم؟(ص48)</a:t>
            </a: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lang="fa-IR" sz="2400" dirty="0" smtClean="0">
                <a:solidFill>
                  <a:schemeClr val="tx1">
                    <a:tint val="75000"/>
                  </a:schemeClr>
                </a:solidFill>
                <a:latin typeface="Times New Roman" pitchFamily="18" charset="0"/>
                <a:cs typeface="Times New Roman" pitchFamily="18" charset="0"/>
              </a:rPr>
              <a:t>جمع بندی(ص76)</a:t>
            </a: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lang="fa-IR" sz="2400" dirty="0" smtClean="0">
                <a:latin typeface="Times New Roman" pitchFamily="18" charset="0"/>
                <a:cs typeface="Times New Roman" pitchFamily="18" charset="0"/>
              </a:rPr>
              <a:t>ادراک(ص82)</a:t>
            </a: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lang="fa-IR" sz="2400" dirty="0" smtClean="0">
                <a:latin typeface="Times New Roman" pitchFamily="18" charset="0"/>
                <a:cs typeface="Times New Roman" pitchFamily="18" charset="0"/>
              </a:rPr>
              <a:t>مغز(ص89)</a:t>
            </a: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lang="fa-IR" sz="2400" dirty="0" smtClean="0">
                <a:latin typeface="Times New Roman" pitchFamily="18" charset="0"/>
                <a:cs typeface="Times New Roman" pitchFamily="18" charset="0"/>
              </a:rPr>
              <a:t>شناسایی </a:t>
            </a:r>
            <a:r>
              <a:rPr lang="fa-IR" sz="2400" dirty="0" smtClean="0">
                <a:latin typeface="Times New Roman" pitchFamily="18" charset="0"/>
                <a:cs typeface="Times New Roman" pitchFamily="18" charset="0"/>
              </a:rPr>
              <a:t>چهره بر مبنای مولفه </a:t>
            </a:r>
            <a:r>
              <a:rPr lang="fa-IR" sz="2400" dirty="0" smtClean="0">
                <a:latin typeface="Times New Roman" pitchFamily="18" charset="0"/>
                <a:cs typeface="Times New Roman" pitchFamily="18" charset="0"/>
              </a:rPr>
              <a:t>ها(ص92)</a:t>
            </a: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lang="fa-IR" sz="2400" dirty="0" smtClean="0">
                <a:latin typeface="Times New Roman" pitchFamily="18" charset="0"/>
                <a:cs typeface="Times New Roman" pitchFamily="18" charset="0"/>
              </a:rPr>
              <a:t>مدل </a:t>
            </a:r>
            <a:r>
              <a:rPr lang="en-US" sz="2400" dirty="0" err="1" smtClean="0">
                <a:latin typeface="Times New Roman" pitchFamily="18" charset="0"/>
                <a:cs typeface="Times New Roman" pitchFamily="18" charset="0"/>
              </a:rPr>
              <a:t>Hmax</a:t>
            </a:r>
            <a:r>
              <a:rPr lang="fa-IR" sz="2400" dirty="0" smtClean="0">
                <a:latin typeface="Times New Roman" pitchFamily="18" charset="0"/>
                <a:cs typeface="Times New Roman" pitchFamily="18" charset="0"/>
              </a:rPr>
              <a:t>(ص108)</a:t>
            </a: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lang="fa-IR" sz="2400" dirty="0" smtClean="0">
                <a:latin typeface="Times New Roman" pitchFamily="18" charset="0"/>
                <a:cs typeface="Times New Roman" pitchFamily="18" charset="0"/>
              </a:rPr>
              <a:t>مدلهای </a:t>
            </a:r>
            <a:r>
              <a:rPr lang="fa-IR" sz="2400" dirty="0" smtClean="0">
                <a:latin typeface="Times New Roman" pitchFamily="18" charset="0"/>
                <a:cs typeface="Times New Roman" pitchFamily="18" charset="0"/>
              </a:rPr>
              <a:t>بالا به پایین (</a:t>
            </a:r>
            <a:r>
              <a:rPr lang="fa-IR" sz="2400" dirty="0" smtClean="0">
                <a:latin typeface="Times New Roman" pitchFamily="18" charset="0"/>
                <a:cs typeface="Times New Roman" pitchFamily="18" charset="0"/>
              </a:rPr>
              <a:t>ص127)</a:t>
            </a: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r>
              <a:rPr lang="fa-IR" sz="2400" dirty="0" smtClean="0">
                <a:latin typeface="Times New Roman" pitchFamily="18" charset="0"/>
                <a:cs typeface="Times New Roman" pitchFamily="18" charset="0"/>
              </a:rPr>
              <a:t>تاثیر </a:t>
            </a:r>
            <a:r>
              <a:rPr lang="fa-IR" sz="2400" dirty="0" smtClean="0">
                <a:latin typeface="Times New Roman" pitchFamily="18" charset="0"/>
                <a:cs typeface="Times New Roman" pitchFamily="18" charset="0"/>
              </a:rPr>
              <a:t>پارامترها روش مدل پیشنهادی(ص 140)</a:t>
            </a: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endParaRPr kumimoji="0" lang="fa-IR" sz="2400" b="0" i="0" u="none" strike="noStrike" kern="1200" cap="none" spc="0" normalizeH="0" baseline="0" noProof="0" dirty="0" smtClean="0">
              <a:ln>
                <a:noFill/>
              </a:ln>
              <a:solidFill>
                <a:schemeClr val="tx1">
                  <a:tint val="75000"/>
                </a:schemeClr>
              </a:solidFill>
              <a:effectLst/>
              <a:uLnTx/>
              <a:uFillTx/>
              <a:latin typeface="Times New Roman" pitchFamily="18" charset="0"/>
              <a:ea typeface="+mn-ea"/>
              <a:cs typeface="Times New Roman" pitchFamily="18" charset="0"/>
            </a:endParaRPr>
          </a:p>
          <a:p>
            <a:pPr marL="54864" marR="0" lvl="0" indent="0" algn="r" defTabSz="914400" rtl="1" eaLnBrk="1" fontAlgn="auto" latinLnBrk="0" hangingPunct="1">
              <a:lnSpc>
                <a:spcPct val="100000"/>
              </a:lnSpc>
              <a:spcBef>
                <a:spcPct val="20000"/>
              </a:spcBef>
              <a:spcAft>
                <a:spcPts val="0"/>
              </a:spcAft>
              <a:buClr>
                <a:schemeClr val="accent1"/>
              </a:buClr>
              <a:buSzPct val="80000"/>
              <a:buFont typeface="Wingdings" pitchFamily="2" charset="2"/>
              <a:buChar char="q"/>
              <a:tabLst/>
              <a:defRPr/>
            </a:pPr>
            <a:endParaRPr kumimoji="0" lang="fa-IR" sz="2400" b="0" i="0" u="none" strike="noStrike" kern="1200" cap="none" spc="0" normalizeH="0" baseline="0" noProof="0" dirty="0" smtClean="0">
              <a:ln>
                <a:noFill/>
              </a:ln>
              <a:solidFill>
                <a:schemeClr val="tx1">
                  <a:tint val="75000"/>
                </a:schemeClr>
              </a:solidFill>
              <a:effectLst/>
              <a:uLnTx/>
              <a:uFillTx/>
              <a:latin typeface="Times New Roman" pitchFamily="18" charset="0"/>
              <a:ea typeface="+mn-ea"/>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02920" cy="300831"/>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81</a:t>
            </a:fld>
            <a:endParaRPr lang="en-US" sz="1600" b="1" i="1" dirty="0"/>
          </a:p>
        </p:txBody>
      </p:sp>
      <p:sp>
        <p:nvSpPr>
          <p:cNvPr id="2" name="Title 1"/>
          <p:cNvSpPr>
            <a:spLocks noGrp="1"/>
          </p:cNvSpPr>
          <p:nvPr>
            <p:ph type="title"/>
          </p:nvPr>
        </p:nvSpPr>
        <p:spPr/>
        <p:txBody>
          <a:bodyPr>
            <a:normAutofit/>
          </a:bodyPr>
          <a:lstStyle/>
          <a:p>
            <a:pPr algn="r" rtl="1"/>
            <a:r>
              <a:rPr lang="fa-IR" sz="6000" dirty="0" smtClean="0">
                <a:latin typeface="Times New Roman" pitchFamily="18" charset="0"/>
                <a:cs typeface="Times New Roman" pitchFamily="18" charset="0"/>
              </a:rPr>
              <a:t>ادراک و مغز</a:t>
            </a:r>
            <a:endParaRPr lang="en-US" sz="6000" b="1" dirty="0">
              <a:latin typeface="Times New Roman" pitchFamily="18" charset="0"/>
              <a:cs typeface="Times New Roman" pitchFamily="18" charset="0"/>
            </a:endParaRPr>
          </a:p>
        </p:txBody>
      </p:sp>
      <p:sp>
        <p:nvSpPr>
          <p:cNvPr id="3" name="Content Placeholder 2"/>
          <p:cNvSpPr>
            <a:spLocks noGrp="1"/>
          </p:cNvSpPr>
          <p:nvPr>
            <p:ph type="body" idx="1"/>
          </p:nvPr>
        </p:nvSpPr>
        <p:spPr>
          <a:xfrm>
            <a:off x="381000" y="1633536"/>
            <a:ext cx="5410200" cy="4691064"/>
          </a:xfrm>
        </p:spPr>
        <p:txBody>
          <a:bodyPr>
            <a:normAutofit/>
          </a:bodyPr>
          <a:lstStyle/>
          <a:p>
            <a:pPr algn="r" rtl="1">
              <a:buFont typeface="Wingdings" pitchFamily="2" charset="2"/>
              <a:buChar char="q"/>
            </a:pPr>
            <a:r>
              <a:rPr lang="fa-IR" sz="2400" dirty="0" smtClean="0">
                <a:latin typeface="Times New Roman" pitchFamily="18" charset="0"/>
                <a:cs typeface="Times New Roman" pitchFamily="18" charset="0"/>
              </a:rPr>
              <a:t>ادراک</a:t>
            </a:r>
          </a:p>
          <a:p>
            <a:pPr algn="r" rtl="1">
              <a:buFont typeface="Wingdings" pitchFamily="2" charset="2"/>
              <a:buChar char="q"/>
            </a:pPr>
            <a:r>
              <a:rPr lang="fa-IR" sz="2400" dirty="0" smtClean="0">
                <a:latin typeface="Times New Roman" pitchFamily="18" charset="0"/>
                <a:cs typeface="Times New Roman" pitchFamily="18" charset="0"/>
              </a:rPr>
              <a:t>مغز</a:t>
            </a:r>
          </a:p>
        </p:txBody>
      </p:sp>
      <p:sp>
        <p:nvSpPr>
          <p:cNvPr id="9" name="TextBox 8"/>
          <p:cNvSpPr txBox="1"/>
          <p:nvPr/>
        </p:nvSpPr>
        <p:spPr>
          <a:xfrm>
            <a:off x="8458200" y="457200"/>
            <a:ext cx="441146" cy="1015663"/>
          </a:xfrm>
          <a:prstGeom prst="rect">
            <a:avLst/>
          </a:prstGeom>
          <a:noFill/>
        </p:spPr>
        <p:txBody>
          <a:bodyPr wrap="none" rtlCol="0">
            <a:spAutoFit/>
          </a:bodyPr>
          <a:lstStyle/>
          <a:p>
            <a:r>
              <a:rPr lang="fa-IR" sz="60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ادراک</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20000"/>
          </a:bodyPr>
          <a:lstStyle/>
          <a:p>
            <a:pPr algn="just" rtl="1"/>
            <a:r>
              <a:rPr lang="fa-IR" dirty="0" smtClean="0">
                <a:latin typeface="Times New Roman" pitchFamily="18" charset="0"/>
                <a:cs typeface="Times New Roman" pitchFamily="18" charset="0"/>
              </a:rPr>
              <a:t>رفتار انسان به گونه ای شکل می گیرد که به محرکهای (</a:t>
            </a:r>
            <a:r>
              <a:rPr lang="en-US" dirty="0" smtClean="0">
                <a:latin typeface="Times New Roman" pitchFamily="18" charset="0"/>
                <a:cs typeface="Times New Roman" pitchFamily="18" charset="0"/>
              </a:rPr>
              <a:t>Stimuli</a:t>
            </a:r>
            <a:r>
              <a:rPr lang="fa-IR" dirty="0" smtClean="0">
                <a:latin typeface="Times New Roman" pitchFamily="18" charset="0"/>
                <a:cs typeface="Times New Roman" pitchFamily="18" charset="0"/>
              </a:rPr>
              <a:t>) درون محیط پاسخ گوید.</a:t>
            </a:r>
          </a:p>
          <a:p>
            <a:pPr algn="just" rtl="1"/>
            <a:r>
              <a:rPr lang="fa-IR" dirty="0" smtClean="0">
                <a:latin typeface="Times New Roman" pitchFamily="18" charset="0"/>
                <a:cs typeface="Times New Roman" pitchFamily="18" charset="0"/>
              </a:rPr>
              <a:t>محیطی که ما می شناسیم از روی حسهای ما درون مغز ساخته می شود.</a:t>
            </a:r>
          </a:p>
          <a:p>
            <a:pPr algn="r" rtl="1"/>
            <a:r>
              <a:rPr lang="fa-IR" dirty="0" smtClean="0">
                <a:latin typeface="Times New Roman" pitchFamily="18" charset="0"/>
                <a:cs typeface="Times New Roman" pitchFamily="18" charset="0"/>
              </a:rPr>
              <a:t>حواس انسان</a:t>
            </a:r>
          </a:p>
          <a:p>
            <a:pPr lvl="1" algn="r" rtl="1"/>
            <a:r>
              <a:rPr lang="fa-IR" dirty="0" smtClean="0">
                <a:latin typeface="Times New Roman" pitchFamily="18" charset="0"/>
                <a:cs typeface="Times New Roman" pitchFamily="18" charset="0"/>
              </a:rPr>
              <a:t>بینایی</a:t>
            </a:r>
          </a:p>
          <a:p>
            <a:pPr lvl="1" algn="r" rtl="1"/>
            <a:r>
              <a:rPr lang="fa-IR" dirty="0" smtClean="0">
                <a:latin typeface="Times New Roman" pitchFamily="18" charset="0"/>
                <a:cs typeface="Times New Roman" pitchFamily="18" charset="0"/>
              </a:rPr>
              <a:t>شنوایی</a:t>
            </a:r>
          </a:p>
          <a:p>
            <a:pPr lvl="1" algn="r" rtl="1"/>
            <a:r>
              <a:rPr lang="fa-IR" dirty="0" smtClean="0">
                <a:latin typeface="Times New Roman" pitchFamily="18" charset="0"/>
                <a:cs typeface="Times New Roman" pitchFamily="18" charset="0"/>
              </a:rPr>
              <a:t>بویایی</a:t>
            </a:r>
          </a:p>
          <a:p>
            <a:pPr lvl="1" algn="r" rtl="1"/>
            <a:r>
              <a:rPr lang="fa-IR" dirty="0" smtClean="0">
                <a:latin typeface="Times New Roman" pitchFamily="18" charset="0"/>
                <a:cs typeface="Times New Roman" pitchFamily="18" charset="0"/>
              </a:rPr>
              <a:t>لامسه</a:t>
            </a:r>
          </a:p>
          <a:p>
            <a:pPr lvl="1" algn="r" rtl="1"/>
            <a:r>
              <a:rPr lang="fa-IR" dirty="0" smtClean="0">
                <a:latin typeface="Times New Roman" pitchFamily="18" charset="0"/>
                <a:cs typeface="Times New Roman" pitchFamily="18" charset="0"/>
              </a:rPr>
              <a:t>درد</a:t>
            </a:r>
          </a:p>
          <a:p>
            <a:pPr lvl="1" algn="r" rtl="1"/>
            <a:r>
              <a:rPr lang="fa-IR" dirty="0" smtClean="0">
                <a:latin typeface="Times New Roman" pitchFamily="18" charset="0"/>
                <a:cs typeface="Times New Roman" pitchFamily="18" charset="0"/>
              </a:rPr>
              <a:t>احساس حرکات بدن(</a:t>
            </a:r>
            <a:r>
              <a:rPr lang="en-US" dirty="0" smtClean="0">
                <a:latin typeface="Times New Roman" pitchFamily="18" charset="0"/>
                <a:cs typeface="Times New Roman" pitchFamily="18" charset="0"/>
              </a:rPr>
              <a:t>Sensation of Body Movement</a:t>
            </a:r>
            <a:r>
              <a:rPr lang="fa-IR" dirty="0" smtClean="0">
                <a:latin typeface="Times New Roman" pitchFamily="18" charset="0"/>
                <a:cs typeface="Times New Roman" pitchFamily="18" charset="0"/>
              </a:rPr>
              <a:t>)</a:t>
            </a:r>
          </a:p>
          <a:p>
            <a:pPr lvl="1" algn="r"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82</a:t>
            </a:fld>
            <a:endParaRPr lang="en-US" sz="1600" b="1" i="1" dirty="0"/>
          </a:p>
        </p:txBody>
      </p:sp>
    </p:spTree>
  </p:cSld>
  <p:clrMapOvr>
    <a:masterClrMapping/>
  </p:clrMapOvr>
  <p:transition>
    <p:cover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ادراک (ورودی)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آغاز در سلولهای گیرنده حساس به نوعی از محرک</a:t>
            </a:r>
          </a:p>
          <a:p>
            <a:pPr lvl="1" algn="just" rtl="1"/>
            <a:r>
              <a:rPr lang="fa-IR" dirty="0" smtClean="0">
                <a:latin typeface="Times New Roman" pitchFamily="18" charset="0"/>
                <a:cs typeface="Times New Roman" pitchFamily="18" charset="0"/>
              </a:rPr>
              <a:t>کد گذاری اطلاعات درباره محرک (مانند مکان یا شدت آن)</a:t>
            </a:r>
          </a:p>
          <a:p>
            <a:pPr algn="just" rtl="1"/>
            <a:r>
              <a:rPr lang="fa-IR" dirty="0" smtClean="0">
                <a:latin typeface="Times New Roman" pitchFamily="18" charset="0"/>
                <a:cs typeface="Times New Roman" pitchFamily="18" charset="0"/>
              </a:rPr>
              <a:t>برانگیختن نورونهای حسی توسط گیرنده ها</a:t>
            </a:r>
          </a:p>
          <a:p>
            <a:pPr lvl="1" algn="just" rtl="1"/>
            <a:r>
              <a:rPr lang="fa-IR" dirty="0" smtClean="0">
                <a:latin typeface="Times New Roman" pitchFamily="18" charset="0"/>
                <a:cs typeface="Times New Roman" pitchFamily="18" charset="0"/>
              </a:rPr>
              <a:t>نورونهای حسی در ارتباط با مجموعه های گسسته ای از نورونها در نخاع</a:t>
            </a:r>
          </a:p>
          <a:p>
            <a:pPr lvl="1" algn="r"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83</a:t>
            </a:fld>
            <a:endParaRPr lang="en-US" sz="1600" b="1" i="1" dirty="0"/>
          </a:p>
        </p:txBody>
      </p:sp>
    </p:spTree>
  </p:cSld>
  <p:clrMapOvr>
    <a:masterClrMapping/>
  </p:clrMapOvr>
  <p:transition>
    <p:cover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ادراک (پردازش)</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پردازش در ریشه مغز، تالاموس و قشر مغز با توجه به اطلاعات بدست آمده از سایر گیرنده ها</a:t>
            </a:r>
          </a:p>
          <a:p>
            <a:pPr algn="just" rtl="1"/>
            <a:r>
              <a:rPr lang="fa-IR" dirty="0" smtClean="0">
                <a:latin typeface="Times New Roman" pitchFamily="18" charset="0"/>
                <a:cs typeface="Times New Roman" pitchFamily="18" charset="0"/>
              </a:rPr>
              <a:t>مثال: نگه داشتن چیزی در دست</a:t>
            </a:r>
          </a:p>
          <a:p>
            <a:pPr lvl="1" algn="just" rtl="1"/>
            <a:r>
              <a:rPr lang="fa-IR" dirty="0" smtClean="0">
                <a:latin typeface="Times New Roman" pitchFamily="18" charset="0"/>
                <a:cs typeface="Times New Roman" pitchFamily="18" charset="0"/>
              </a:rPr>
              <a:t>گیرنده های لمسی درون بافتهای نگه دارنده دست</a:t>
            </a:r>
          </a:p>
          <a:p>
            <a:pPr lvl="1" algn="just" rtl="1"/>
            <a:r>
              <a:rPr lang="fa-IR" dirty="0" smtClean="0">
                <a:latin typeface="Times New Roman" pitchFamily="18" charset="0"/>
                <a:cs typeface="Times New Roman" pitchFamily="18" charset="0"/>
              </a:rPr>
              <a:t>رسیدن سیگنالها به سیستم حسی بدنه ای (</a:t>
            </a:r>
            <a:r>
              <a:rPr lang="en-US" dirty="0" smtClean="0">
                <a:latin typeface="Times New Roman" pitchFamily="18" charset="0"/>
                <a:cs typeface="Times New Roman" pitchFamily="18" charset="0"/>
              </a:rPr>
              <a:t>Somatic Sensory Sys</a:t>
            </a:r>
            <a:r>
              <a:rPr lang="fa-IR" dirty="0" smtClean="0">
                <a:latin typeface="Times New Roman" pitchFamily="18" charset="0"/>
                <a:cs typeface="Times New Roman" pitchFamily="18" charset="0"/>
              </a:rPr>
              <a:t>) </a:t>
            </a:r>
          </a:p>
          <a:p>
            <a:pPr lvl="1" algn="just" rtl="1"/>
            <a:r>
              <a:rPr lang="fa-IR" dirty="0" smtClean="0">
                <a:latin typeface="Times New Roman" pitchFamily="18" charset="0"/>
                <a:cs typeface="Times New Roman" pitchFamily="18" charset="0"/>
              </a:rPr>
              <a:t>این سلولها در عقده ستون پشتی، تالاموس و بخشهای متصلی از قشر مخ </a:t>
            </a:r>
          </a:p>
          <a:p>
            <a:pPr lvl="1" algn="just" rtl="1"/>
            <a:r>
              <a:rPr lang="fa-IR" dirty="0" smtClean="0">
                <a:latin typeface="Times New Roman" pitchFamily="18" charset="0"/>
                <a:cs typeface="Times New Roman" pitchFamily="18" charset="0"/>
              </a:rPr>
              <a:t>آتش کردن جمعیت خاصی از سلولها</a:t>
            </a:r>
          </a:p>
          <a:p>
            <a:pPr lvl="1" algn="just" rtl="1"/>
            <a:endParaRPr lang="fa-IR" dirty="0" smtClean="0">
              <a:latin typeface="Times New Roman" pitchFamily="18" charset="0"/>
              <a:cs typeface="Times New Roman" pitchFamily="18" charset="0"/>
            </a:endParaRPr>
          </a:p>
          <a:p>
            <a:pPr lvl="1" algn="r"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84</a:t>
            </a:fld>
            <a:endParaRPr lang="en-US" sz="1600" b="1" i="1" dirty="0"/>
          </a:p>
        </p:txBody>
      </p:sp>
    </p:spTree>
  </p:cSld>
  <p:clrMapOvr>
    <a:masterClrMapping/>
  </p:clrMapOvr>
  <p:transition>
    <p:cover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ادراک (ساختار)</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اطلاعات حسی در یک سری رله ها پردازش می شود</a:t>
            </a:r>
          </a:p>
          <a:p>
            <a:pPr algn="just" rtl="1"/>
            <a:r>
              <a:rPr lang="fa-IR" dirty="0" smtClean="0">
                <a:latin typeface="Times New Roman" pitchFamily="18" charset="0"/>
                <a:cs typeface="Times New Roman" pitchFamily="18" charset="0"/>
              </a:rPr>
              <a:t>هر رله پردازش اطلاعات پیچیده تری نسبت به لایه قبل دارد</a:t>
            </a:r>
          </a:p>
          <a:p>
            <a:pPr algn="just" rtl="1"/>
            <a:r>
              <a:rPr lang="fa-IR" dirty="0" smtClean="0">
                <a:latin typeface="Times New Roman" pitchFamily="18" charset="0"/>
                <a:cs typeface="Times New Roman" pitchFamily="18" charset="0"/>
              </a:rPr>
              <a:t>بافتهای حسی اطلاعات را از اعضای جانبی با الگویی منظم به سیستم عصبی مرکزی، و از یک بخش مغز به دیگری، می رساند</a:t>
            </a:r>
          </a:p>
          <a:p>
            <a:pPr lvl="1" algn="just" rtl="1"/>
            <a:r>
              <a:rPr lang="fa-IR" dirty="0" smtClean="0">
                <a:latin typeface="Times New Roman" pitchFamily="18" charset="0"/>
                <a:cs typeface="Times New Roman" pitchFamily="18" charset="0"/>
              </a:rPr>
              <a:t>تولید یک نقشه عصبی منظم از نظر توپوگرافی از سطح گیرنده بر روی مغز</a:t>
            </a:r>
          </a:p>
          <a:p>
            <a:pPr algn="just" rtl="1"/>
            <a:r>
              <a:rPr lang="fa-IR" dirty="0" smtClean="0">
                <a:latin typeface="Times New Roman" pitchFamily="18" charset="0"/>
                <a:cs typeface="Times New Roman" pitchFamily="18" charset="0"/>
              </a:rPr>
              <a:t>اکثر سیستمهای حسی دارای چندین مسیر موازی هستند</a:t>
            </a:r>
          </a:p>
          <a:p>
            <a:pPr lvl="1" algn="just" rtl="1"/>
            <a:r>
              <a:rPr lang="fa-IR" dirty="0" smtClean="0">
                <a:latin typeface="Times New Roman" pitchFamily="18" charset="0"/>
                <a:cs typeface="Times New Roman" pitchFamily="18" charset="0"/>
              </a:rPr>
              <a:t>پردازش همزمان چند نوع اطلاعات</a:t>
            </a:r>
          </a:p>
          <a:p>
            <a:pPr lvl="1" algn="r"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85</a:t>
            </a:fld>
            <a:endParaRPr lang="en-US" sz="1600" b="1" i="1" dirty="0"/>
          </a:p>
        </p:txBody>
      </p:sp>
    </p:spTree>
  </p:cSld>
  <p:clrMapOvr>
    <a:masterClrMapping/>
  </p:clrMapOvr>
  <p:transition>
    <p:cover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ادراک (ساختاری)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lgn="just" rtl="1"/>
            <a:r>
              <a:rPr lang="fa-IR" dirty="0" smtClean="0">
                <a:latin typeface="Times New Roman" pitchFamily="18" charset="0"/>
                <a:cs typeface="Times New Roman" pitchFamily="18" charset="0"/>
              </a:rPr>
              <a:t>پردازش موازی اطلاعات حسی = اولین پردازش اطلاعات حسی</a:t>
            </a:r>
          </a:p>
          <a:p>
            <a:pPr lvl="1" algn="just" rtl="1"/>
            <a:r>
              <a:rPr lang="fa-IR" dirty="0" smtClean="0">
                <a:latin typeface="Times New Roman" pitchFamily="18" charset="0"/>
                <a:cs typeface="Times New Roman" pitchFamily="18" charset="0"/>
              </a:rPr>
              <a:t>توسط مولفه های مختلف یک سیستم حسی</a:t>
            </a:r>
          </a:p>
          <a:p>
            <a:pPr lvl="1" algn="just" rtl="1"/>
            <a:r>
              <a:rPr lang="fa-IR" dirty="0" smtClean="0">
                <a:latin typeface="Times New Roman" pitchFamily="18" charset="0"/>
                <a:cs typeface="Times New Roman" pitchFamily="18" charset="0"/>
              </a:rPr>
              <a:t>و توسط تمام سیستمهای حسی</a:t>
            </a:r>
          </a:p>
          <a:p>
            <a:pPr algn="just" rtl="1"/>
            <a:r>
              <a:rPr lang="fa-IR" dirty="0" smtClean="0">
                <a:latin typeface="Times New Roman" pitchFamily="18" charset="0"/>
                <a:cs typeface="Times New Roman" pitchFamily="18" charset="0"/>
              </a:rPr>
              <a:t>استفاده سیستمهای حسی مختلف از بخشهای دیگر مغز</a:t>
            </a:r>
          </a:p>
          <a:p>
            <a:pPr lvl="1" algn="just" rtl="1"/>
            <a:r>
              <a:rPr lang="fa-IR" dirty="0" smtClean="0">
                <a:latin typeface="Times New Roman" pitchFamily="18" charset="0"/>
                <a:cs typeface="Times New Roman" pitchFamily="18" charset="0"/>
              </a:rPr>
              <a:t>آمیگدالا: پردازش رنگها با عواطف</a:t>
            </a:r>
          </a:p>
          <a:p>
            <a:pPr lvl="1" algn="just" rtl="1"/>
            <a:r>
              <a:rPr lang="fa-IR" dirty="0" smtClean="0">
                <a:latin typeface="Times New Roman" pitchFamily="18" charset="0"/>
                <a:cs typeface="Times New Roman" pitchFamily="18" charset="0"/>
              </a:rPr>
              <a:t>هیپوکامپ: ذخیره جنبه های مختلف ادراک در حافظه بلند مدت</a:t>
            </a:r>
          </a:p>
          <a:p>
            <a:pPr algn="just" rtl="1"/>
            <a:r>
              <a:rPr lang="fa-IR" dirty="0" smtClean="0">
                <a:latin typeface="Times New Roman" pitchFamily="18" charset="0"/>
                <a:cs typeface="Times New Roman" pitchFamily="18" charset="0"/>
              </a:rPr>
              <a:t>در نهایت تجربیات حسی ما اعمال ما را آغاز و هدایت می کند</a:t>
            </a:r>
          </a:p>
          <a:p>
            <a:pPr lvl="1" algn="just" rtl="1"/>
            <a:r>
              <a:rPr lang="fa-IR" dirty="0" smtClean="0">
                <a:latin typeface="Times New Roman" pitchFamily="18" charset="0"/>
                <a:cs typeface="Times New Roman" pitchFamily="18" charset="0"/>
              </a:rPr>
              <a:t>جریان پایین رونده اطلاعات حسی متصل به مسیر حرکتی (نخاع)</a:t>
            </a:r>
          </a:p>
          <a:p>
            <a:pPr lvl="1" algn="just" rtl="1"/>
            <a:r>
              <a:rPr lang="fa-IR" dirty="0" smtClean="0">
                <a:latin typeface="Times New Roman" pitchFamily="18" charset="0"/>
                <a:cs typeface="Times New Roman" pitchFamily="18" charset="0"/>
              </a:rPr>
              <a:t>حرکات ارادی و واکنشی</a:t>
            </a: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86</a:t>
            </a:fld>
            <a:endParaRPr lang="en-US" sz="1600" b="1" i="1" dirty="0"/>
          </a:p>
        </p:txBody>
      </p:sp>
    </p:spTree>
  </p:cSld>
  <p:clrMapOvr>
    <a:masterClrMapping/>
  </p:clrMapOvr>
  <p:transition>
    <p:cover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نیازمندیها برای فهم رفتار</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تجزیه رفتار به مولفه های رفتاری</a:t>
            </a:r>
          </a:p>
          <a:p>
            <a:pPr algn="just" rtl="1"/>
            <a:r>
              <a:rPr lang="fa-IR" dirty="0" smtClean="0">
                <a:latin typeface="Times New Roman" pitchFamily="18" charset="0"/>
                <a:cs typeface="Times New Roman" pitchFamily="18" charset="0"/>
              </a:rPr>
              <a:t>تشخیص بخشهایی از مغز که در هر مولفه موثرند</a:t>
            </a:r>
          </a:p>
          <a:p>
            <a:pPr algn="just" rtl="1"/>
            <a:r>
              <a:rPr lang="fa-IR" dirty="0" smtClean="0">
                <a:latin typeface="Times New Roman" pitchFamily="18" charset="0"/>
                <a:cs typeface="Times New Roman" pitchFamily="18" charset="0"/>
              </a:rPr>
              <a:t>تحلیل نحوه اتصال این نواحی</a:t>
            </a:r>
          </a:p>
          <a:p>
            <a:pPr lvl="1" algn="r"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87</a:t>
            </a:fld>
            <a:endParaRPr lang="en-US" sz="1600" b="1" i="1" dirty="0"/>
          </a:p>
        </p:txBody>
      </p:sp>
    </p:spTree>
  </p:cSld>
  <p:clrMapOvr>
    <a:masterClrMapping/>
  </p:clrMapOvr>
  <p:transition>
    <p:cover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انگیزه مطالعه بخشهای مغز</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آناتومی مغز و الگوی بهم بندی بخشهای آن: پیچیده</a:t>
            </a:r>
          </a:p>
          <a:p>
            <a:pPr algn="just" rtl="1"/>
            <a:r>
              <a:rPr lang="fa-IR" dirty="0" smtClean="0">
                <a:latin typeface="Times New Roman" pitchFamily="18" charset="0"/>
                <a:cs typeface="Times New Roman" pitchFamily="18" charset="0"/>
              </a:rPr>
              <a:t>سازمان عملیاتی سیستم عصبی: مطابق یکسری اصول ساده</a:t>
            </a:r>
          </a:p>
          <a:p>
            <a:pPr lvl="1" algn="just" rtl="1"/>
            <a:r>
              <a:rPr lang="fa-IR" dirty="0" smtClean="0">
                <a:latin typeface="Times New Roman" pitchFamily="18" charset="0"/>
                <a:cs typeface="Times New Roman" pitchFamily="18" charset="0"/>
              </a:rPr>
              <a:t>کمک به درک جزئیات آناتومی مغز</a:t>
            </a:r>
          </a:p>
          <a:p>
            <a:pPr lvl="1" algn="r"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88</a:t>
            </a:fld>
            <a:endParaRPr lang="en-US" sz="1600" b="1" i="1" dirty="0"/>
          </a:p>
        </p:txBody>
      </p:sp>
    </p:spTree>
  </p:cSld>
  <p:clrMapOvr>
    <a:masterClrMapping/>
  </p:clrMapOvr>
  <p:transition>
    <p:cover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مغز</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سیستم اعصاب مرکزی</a:t>
            </a:r>
          </a:p>
          <a:p>
            <a:pPr lvl="1" algn="just" rtl="1"/>
            <a:r>
              <a:rPr lang="fa-IR" dirty="0" smtClean="0">
                <a:latin typeface="Times New Roman" pitchFamily="18" charset="0"/>
                <a:cs typeface="Times New Roman" pitchFamily="18" charset="0"/>
              </a:rPr>
              <a:t>نخاع</a:t>
            </a:r>
          </a:p>
          <a:p>
            <a:pPr lvl="1" algn="just" rtl="1"/>
            <a:r>
              <a:rPr lang="fa-IR" dirty="0" smtClean="0">
                <a:latin typeface="Times New Roman" pitchFamily="18" charset="0"/>
                <a:cs typeface="Times New Roman" pitchFamily="18" charset="0"/>
              </a:rPr>
              <a:t>مغز </a:t>
            </a:r>
            <a:r>
              <a:rPr lang="fa-IR" dirty="0" smtClean="0">
                <a:latin typeface="Times New Roman" pitchFamily="18" charset="0"/>
                <a:cs typeface="Times New Roman" pitchFamily="18" charset="0"/>
                <a:sym typeface="Wingdings" pitchFamily="2" charset="2"/>
              </a:rPr>
              <a:t>(شش ناحیه)</a:t>
            </a:r>
            <a:endParaRPr lang="fa-IR"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بخشهای مغز</a:t>
            </a:r>
          </a:p>
          <a:p>
            <a:pPr lvl="1" algn="just" rtl="1"/>
            <a:r>
              <a:rPr lang="en-US" dirty="0" smtClean="0">
                <a:latin typeface="Times New Roman" pitchFamily="18" charset="0"/>
                <a:cs typeface="Times New Roman" pitchFamily="18" charset="0"/>
              </a:rPr>
              <a:t>Medulla, Pons, cerebellum, Midbrain, Diencephalon, </a:t>
            </a:r>
            <a:r>
              <a:rPr lang="en-US" dirty="0" err="1" smtClean="0">
                <a:latin typeface="Times New Roman" pitchFamily="18" charset="0"/>
                <a:cs typeface="Times New Roman" pitchFamily="18" charset="0"/>
              </a:rPr>
              <a:t>Telencephalon</a:t>
            </a:r>
            <a:endParaRPr lang="fa-IR" dirty="0" smtClean="0">
              <a:latin typeface="Times New Roman" pitchFamily="18" charset="0"/>
              <a:cs typeface="Times New Roman" pitchFamily="18" charset="0"/>
            </a:endParaRPr>
          </a:p>
          <a:p>
            <a:pPr lvl="1" algn="just" rtl="1"/>
            <a:r>
              <a:rPr lang="fa-IR" dirty="0" smtClean="0">
                <a:latin typeface="Times New Roman" pitchFamily="18" charset="0"/>
                <a:cs typeface="Times New Roman" pitchFamily="18" charset="0"/>
                <a:sym typeface="Wingdings" pitchFamily="2" charset="2"/>
              </a:rPr>
              <a:t>هرکدام شامل ناحیه های مجزای آناتومی و عملیاتی</a:t>
            </a:r>
            <a:endParaRPr lang="en-US" dirty="0" smtClean="0">
              <a:latin typeface="Times New Roman" pitchFamily="18" charset="0"/>
              <a:cs typeface="Times New Roman" pitchFamily="18" charset="0"/>
            </a:endParaRPr>
          </a:p>
          <a:p>
            <a:pPr lvl="1" algn="just" rtl="1"/>
            <a:r>
              <a:rPr lang="fa-IR" dirty="0" smtClean="0">
                <a:latin typeface="Times New Roman" pitchFamily="18" charset="0"/>
                <a:cs typeface="Times New Roman" pitchFamily="18" charset="0"/>
              </a:rPr>
              <a:t>هر کدام از بخشها در هر دو نیمکره (ممکن است از نظر شکل و اندازه فرق کند)</a:t>
            </a: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89</a:t>
            </a:fld>
            <a:endParaRPr lang="en-US" sz="1600" b="1" i="1" dirty="0"/>
          </a:p>
        </p:txBody>
      </p:sp>
    </p:spTree>
  </p:cSld>
  <p:clrMapOvr>
    <a:masterClrMapping/>
  </p:clrMapOvr>
  <p:transition>
    <p:cover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9</a:t>
            </a:fld>
            <a:endParaRPr lang="en-US" sz="1600" b="1" i="1" dirty="0"/>
          </a:p>
        </p:txBody>
      </p:sp>
      <p:pic>
        <p:nvPicPr>
          <p:cNvPr id="7" name="Picture 6" descr="V1-RF.bmp"/>
          <p:cNvPicPr/>
          <p:nvPr/>
        </p:nvPicPr>
        <p:blipFill>
          <a:blip r:embed="rId3" cstate="print"/>
          <a:srcRect/>
          <a:stretch>
            <a:fillRect/>
          </a:stretch>
        </p:blipFill>
        <p:spPr bwMode="auto">
          <a:xfrm>
            <a:off x="0" y="0"/>
            <a:ext cx="5769088" cy="1792224"/>
          </a:xfrm>
          <a:prstGeom prst="rect">
            <a:avLst/>
          </a:prstGeom>
          <a:noFill/>
          <a:ln w="9525">
            <a:noFill/>
            <a:miter lim="800000"/>
            <a:headEnd/>
            <a:tailEnd/>
          </a:ln>
        </p:spPr>
      </p:pic>
      <p:pic>
        <p:nvPicPr>
          <p:cNvPr id="8" name="Picture 1" descr="v1ECFeffect.bmp"/>
          <p:cNvPicPr>
            <a:picLocks noChangeAspect="1" noChangeArrowheads="1"/>
          </p:cNvPicPr>
          <p:nvPr/>
        </p:nvPicPr>
        <p:blipFill>
          <a:blip r:embed="rId4" cstate="print"/>
          <a:srcRect/>
          <a:stretch>
            <a:fillRect/>
          </a:stretch>
        </p:blipFill>
        <p:spPr bwMode="auto">
          <a:xfrm>
            <a:off x="4648200" y="1756405"/>
            <a:ext cx="4495799" cy="5101595"/>
          </a:xfrm>
          <a:prstGeom prst="rect">
            <a:avLst/>
          </a:prstGeom>
          <a:noFill/>
          <a:ln w="9525">
            <a:noFill/>
            <a:miter lim="800000"/>
            <a:headEnd/>
            <a:tailEnd/>
          </a:ln>
        </p:spPr>
      </p:pic>
      <p:pic>
        <p:nvPicPr>
          <p:cNvPr id="10" name="Picture 9" descr="v1-orien"/>
          <p:cNvPicPr/>
          <p:nvPr/>
        </p:nvPicPr>
        <p:blipFill>
          <a:blip r:embed="rId5" cstate="print"/>
          <a:srcRect/>
          <a:stretch>
            <a:fillRect/>
          </a:stretch>
        </p:blipFill>
        <p:spPr bwMode="auto">
          <a:xfrm>
            <a:off x="0" y="1752600"/>
            <a:ext cx="4648200" cy="5105400"/>
          </a:xfrm>
          <a:prstGeom prst="rect">
            <a:avLst/>
          </a:prstGeom>
          <a:noFill/>
          <a:ln w="9525">
            <a:noFill/>
            <a:miter lim="800000"/>
            <a:headEnd/>
            <a:tailEnd/>
          </a:ln>
        </p:spPr>
      </p:pic>
      <p:pic>
        <p:nvPicPr>
          <p:cNvPr id="11" name="Picture 10"/>
          <p:cNvPicPr/>
          <p:nvPr/>
        </p:nvPicPr>
        <p:blipFill>
          <a:blip r:embed="rId6"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800" b="1" dirty="0" smtClean="0">
                <a:latin typeface="Times New Roman" pitchFamily="18" charset="0"/>
                <a:cs typeface="Times New Roman" pitchFamily="18" charset="0"/>
              </a:rPr>
              <a:t>قسمتهای سیستم عصبی مرکزی</a:t>
            </a:r>
            <a:endParaRPr lang="en-US" sz="48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(چپ) در بدن انسان و پوسته بیرونی مغز</a:t>
            </a:r>
          </a:p>
          <a:p>
            <a:pPr algn="ctr" rtl="1"/>
            <a:r>
              <a:rPr lang="fa-IR" dirty="0" smtClean="0">
                <a:latin typeface="Times New Roman" pitchFamily="18" charset="0"/>
                <a:cs typeface="Times New Roman" pitchFamily="18" charset="0"/>
              </a:rPr>
              <a:t>(راست) صفحه میانی مغز</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90</a:t>
            </a:fld>
            <a:endParaRPr lang="en-US" sz="1600" b="1" i="1" dirty="0"/>
          </a:p>
        </p:txBody>
      </p:sp>
      <p:sp>
        <p:nvSpPr>
          <p:cNvPr id="12" name="Picture Placeholder 11"/>
          <p:cNvSpPr>
            <a:spLocks noGrp="1"/>
          </p:cNvSpPr>
          <p:nvPr>
            <p:ph type="pic" idx="1"/>
          </p:nvPr>
        </p:nvSpPr>
        <p:spPr/>
      </p:sp>
      <p:pic>
        <p:nvPicPr>
          <p:cNvPr id="1026" name="Picture 2"/>
          <p:cNvPicPr>
            <a:picLocks noChangeAspect="1" noChangeArrowheads="1"/>
          </p:cNvPicPr>
          <p:nvPr/>
        </p:nvPicPr>
        <p:blipFill>
          <a:blip r:embed="rId3" cstate="print"/>
          <a:srcRect/>
          <a:stretch>
            <a:fillRect/>
          </a:stretch>
        </p:blipFill>
        <p:spPr bwMode="auto">
          <a:xfrm>
            <a:off x="1295400" y="381000"/>
            <a:ext cx="7010400" cy="549431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800" b="1" dirty="0" smtClean="0">
                <a:latin typeface="Times New Roman" pitchFamily="18" charset="0"/>
                <a:cs typeface="Times New Roman" pitchFamily="18" charset="0"/>
              </a:rPr>
              <a:t>نامگزاری </a:t>
            </a:r>
            <a:r>
              <a:rPr lang="fa-IR" sz="4800" b="1" dirty="0" smtClean="0">
                <a:latin typeface="Times New Roman" pitchFamily="18" charset="0"/>
                <a:cs typeface="Times New Roman" pitchFamily="18" charset="0"/>
              </a:rPr>
              <a:t>صفحات مغز</a:t>
            </a:r>
            <a:endParaRPr lang="en-US" sz="48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(چپ به راست) صفحه افقی، صفحه </a:t>
            </a:r>
            <a:r>
              <a:rPr lang="en-US" dirty="0" smtClean="0">
                <a:solidFill>
                  <a:srgbClr val="FF0000"/>
                </a:solidFill>
                <a:latin typeface="Times New Roman" pitchFamily="18" charset="0"/>
                <a:cs typeface="Times New Roman" pitchFamily="18" charset="0"/>
              </a:rPr>
              <a:t>Coronal</a:t>
            </a:r>
            <a:r>
              <a:rPr lang="fa-IR" dirty="0" smtClean="0">
                <a:latin typeface="Times New Roman" pitchFamily="18" charset="0"/>
                <a:cs typeface="Times New Roman" pitchFamily="18" charset="0"/>
              </a:rPr>
              <a:t>، صفحه </a:t>
            </a:r>
            <a:r>
              <a:rPr lang="en-US" dirty="0" err="1" smtClean="0">
                <a:solidFill>
                  <a:srgbClr val="FF0000"/>
                </a:solidFill>
                <a:latin typeface="Times New Roman" pitchFamily="18" charset="0"/>
                <a:cs typeface="Times New Roman" pitchFamily="18" charset="0"/>
              </a:rPr>
              <a:t>Sagittal</a:t>
            </a:r>
            <a:endParaRPr lang="en-US"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91</a:t>
            </a:fld>
            <a:endParaRPr lang="en-US" sz="1600" b="1" i="1" dirty="0"/>
          </a:p>
        </p:txBody>
      </p:sp>
      <p:sp>
        <p:nvSpPr>
          <p:cNvPr id="12" name="Picture Placeholder 11"/>
          <p:cNvSpPr>
            <a:spLocks noGrp="1"/>
          </p:cNvSpPr>
          <p:nvPr>
            <p:ph type="pic" idx="1"/>
          </p:nvPr>
        </p:nvSpPr>
        <p:spPr/>
      </p:sp>
      <p:pic>
        <p:nvPicPr>
          <p:cNvPr id="2050" name="Picture 2"/>
          <p:cNvPicPr>
            <a:picLocks noChangeAspect="1" noChangeArrowheads="1"/>
          </p:cNvPicPr>
          <p:nvPr/>
        </p:nvPicPr>
        <p:blipFill>
          <a:blip r:embed="rId3" cstate="print"/>
          <a:srcRect/>
          <a:stretch>
            <a:fillRect/>
          </a:stretch>
        </p:blipFill>
        <p:spPr bwMode="auto">
          <a:xfrm>
            <a:off x="1143000" y="1981200"/>
            <a:ext cx="7377404" cy="24384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52400" y="6400800"/>
            <a:ext cx="502920" cy="300831"/>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92</a:t>
            </a:fld>
            <a:endParaRPr lang="en-US" sz="1600" b="1" i="1" dirty="0"/>
          </a:p>
        </p:txBody>
      </p:sp>
      <p:sp>
        <p:nvSpPr>
          <p:cNvPr id="2" name="Title 1"/>
          <p:cNvSpPr>
            <a:spLocks noGrp="1"/>
          </p:cNvSpPr>
          <p:nvPr>
            <p:ph type="title"/>
          </p:nvPr>
        </p:nvSpPr>
        <p:spPr/>
        <p:txBody>
          <a:bodyPr>
            <a:normAutofit fontScale="90000"/>
          </a:bodyPr>
          <a:lstStyle/>
          <a:p>
            <a:pPr algn="r" rtl="1"/>
            <a:r>
              <a:rPr lang="fa-IR" sz="6000" dirty="0" smtClean="0">
                <a:latin typeface="Times New Roman" pitchFamily="18" charset="0"/>
                <a:cs typeface="Times New Roman" pitchFamily="18" charset="0"/>
              </a:rPr>
              <a:t>شناسایی چهره بر مبنای مولفه</a:t>
            </a:r>
            <a:endParaRPr lang="en-US" sz="6000" b="1" dirty="0">
              <a:latin typeface="Times New Roman" pitchFamily="18" charset="0"/>
              <a:cs typeface="Times New Roman" pitchFamily="18" charset="0"/>
            </a:endParaRPr>
          </a:p>
        </p:txBody>
      </p:sp>
      <p:sp>
        <p:nvSpPr>
          <p:cNvPr id="3" name="Content Placeholder 2"/>
          <p:cNvSpPr>
            <a:spLocks noGrp="1"/>
          </p:cNvSpPr>
          <p:nvPr>
            <p:ph type="body" idx="1"/>
          </p:nvPr>
        </p:nvSpPr>
        <p:spPr>
          <a:xfrm>
            <a:off x="381000" y="1633536"/>
            <a:ext cx="5410200" cy="4691064"/>
          </a:xfrm>
        </p:spPr>
        <p:txBody>
          <a:bodyPr>
            <a:normAutofit/>
          </a:bodyPr>
          <a:lstStyle/>
          <a:p>
            <a:pPr algn="just" rtl="1">
              <a:buFont typeface="Wingdings" pitchFamily="2" charset="2"/>
              <a:buChar char="q"/>
            </a:pPr>
            <a:r>
              <a:rPr lang="fa-IR" sz="2400" dirty="0" smtClean="0">
                <a:latin typeface="Times New Roman" pitchFamily="18" charset="0"/>
                <a:cs typeface="Times New Roman" pitchFamily="18" charset="0"/>
              </a:rPr>
              <a:t>تجزیه ساختاری</a:t>
            </a:r>
          </a:p>
          <a:p>
            <a:pPr algn="just" rtl="1">
              <a:buFont typeface="Wingdings" pitchFamily="2" charset="2"/>
              <a:buChar char="q"/>
            </a:pPr>
            <a:r>
              <a:rPr lang="fa-IR" sz="2400" dirty="0" smtClean="0">
                <a:latin typeface="Times New Roman" pitchFamily="18" charset="0"/>
                <a:cs typeface="Times New Roman" pitchFamily="18" charset="0"/>
              </a:rPr>
              <a:t>محدودیتهای هندسی</a:t>
            </a:r>
          </a:p>
          <a:p>
            <a:pPr algn="just" rtl="1">
              <a:buFont typeface="Wingdings" pitchFamily="2" charset="2"/>
              <a:buChar char="q"/>
            </a:pPr>
            <a:r>
              <a:rPr lang="fa-IR" sz="2400" dirty="0" smtClean="0">
                <a:latin typeface="Times New Roman" pitchFamily="18" charset="0"/>
                <a:cs typeface="Times New Roman" pitchFamily="18" charset="0"/>
              </a:rPr>
              <a:t>فضاهای ویژگی چند بعدی</a:t>
            </a:r>
          </a:p>
        </p:txBody>
      </p:sp>
      <p:sp>
        <p:nvSpPr>
          <p:cNvPr id="9" name="TextBox 8"/>
          <p:cNvSpPr txBox="1"/>
          <p:nvPr/>
        </p:nvSpPr>
        <p:spPr>
          <a:xfrm>
            <a:off x="8458200" y="457200"/>
            <a:ext cx="441146" cy="1015663"/>
          </a:xfrm>
          <a:prstGeom prst="rect">
            <a:avLst/>
          </a:prstGeom>
          <a:noFill/>
        </p:spPr>
        <p:txBody>
          <a:bodyPr wrap="none" rtlCol="0">
            <a:spAutoFit/>
          </a:bodyPr>
          <a:lstStyle/>
          <a:p>
            <a:r>
              <a:rPr lang="fa-IR" sz="60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60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800" b="1" dirty="0" smtClean="0">
                <a:latin typeface="Times New Roman" pitchFamily="18" charset="0"/>
                <a:cs typeface="Times New Roman" pitchFamily="18" charset="0"/>
              </a:rPr>
              <a:t>نظریه های محاسباتی شناسایی اشیا</a:t>
            </a:r>
            <a:endParaRPr lang="en-US" sz="48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rtl="1"/>
            <a:r>
              <a:rPr lang="fa-IR" dirty="0" smtClean="0">
                <a:latin typeface="Times New Roman" pitchFamily="18" charset="0"/>
                <a:cs typeface="Times New Roman" pitchFamily="18" charset="0"/>
              </a:rPr>
              <a:t>تجزیه ساختاری (</a:t>
            </a:r>
            <a:r>
              <a:rPr lang="en-US" dirty="0" smtClean="0">
                <a:latin typeface="Times New Roman" pitchFamily="18" charset="0"/>
                <a:cs typeface="Times New Roman" pitchFamily="18" charset="0"/>
              </a:rPr>
              <a:t>Structural Decomposition</a:t>
            </a:r>
            <a:r>
              <a:rPr lang="fa-IR" dirty="0" smtClean="0">
                <a:latin typeface="Times New Roman" pitchFamily="18" charset="0"/>
                <a:cs typeface="Times New Roman" pitchFamily="18" charset="0"/>
              </a:rPr>
              <a:t>)</a:t>
            </a:r>
          </a:p>
          <a:p>
            <a:pPr algn="just" rtl="1"/>
            <a:r>
              <a:rPr lang="fa-IR" dirty="0" smtClean="0">
                <a:latin typeface="Times New Roman" pitchFamily="18" charset="0"/>
                <a:cs typeface="Times New Roman" pitchFamily="18" charset="0"/>
              </a:rPr>
              <a:t>محدودیتهای هندسی (</a:t>
            </a:r>
            <a:r>
              <a:rPr lang="en-US" dirty="0" smtClean="0">
                <a:latin typeface="Times New Roman" pitchFamily="18" charset="0"/>
                <a:cs typeface="Times New Roman" pitchFamily="18" charset="0"/>
              </a:rPr>
              <a:t>Geometric Constraints</a:t>
            </a:r>
            <a:r>
              <a:rPr lang="fa-IR" dirty="0" smtClean="0">
                <a:latin typeface="Times New Roman" pitchFamily="18" charset="0"/>
                <a:cs typeface="Times New Roman" pitchFamily="18" charset="0"/>
              </a:rPr>
              <a:t>)</a:t>
            </a:r>
          </a:p>
          <a:p>
            <a:pPr algn="just" rtl="1"/>
            <a:r>
              <a:rPr lang="fa-IR" dirty="0" smtClean="0">
                <a:latin typeface="Times New Roman" pitchFamily="18" charset="0"/>
                <a:cs typeface="Times New Roman" pitchFamily="18" charset="0"/>
              </a:rPr>
              <a:t>فضاهای ویژگی چند بعدی (</a:t>
            </a:r>
            <a:r>
              <a:rPr lang="en-US" dirty="0" smtClean="0">
                <a:latin typeface="Times New Roman" pitchFamily="18" charset="0"/>
                <a:cs typeface="Times New Roman" pitchFamily="18" charset="0"/>
              </a:rPr>
              <a:t>Multidimensional Feature Spaces</a:t>
            </a:r>
            <a:r>
              <a:rPr lang="fa-IR" dirty="0" smtClean="0">
                <a:latin typeface="Times New Roman" pitchFamily="18" charset="0"/>
                <a:cs typeface="Times New Roman" pitchFamily="18" charset="0"/>
              </a:rPr>
              <a:t>)</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93</a:t>
            </a:fld>
            <a:endParaRPr lang="en-US" sz="1600" b="1" i="1" dirty="0"/>
          </a:p>
        </p:txBody>
      </p:sp>
    </p:spTree>
  </p:cSld>
  <p:clrMapOvr>
    <a:masterClrMapping/>
  </p:clrMapOvr>
  <p:transition>
    <p:cover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تجزیه ساختاری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82808"/>
            <a:ext cx="8229600" cy="4975192"/>
          </a:xfrm>
        </p:spPr>
        <p:txBody>
          <a:bodyPr>
            <a:normAutofit fontScale="77500" lnSpcReduction="20000"/>
          </a:bodyPr>
          <a:lstStyle/>
          <a:p>
            <a:pPr algn="just" rtl="1"/>
            <a:r>
              <a:rPr lang="fa-IR" dirty="0" smtClean="0">
                <a:latin typeface="Times New Roman" pitchFamily="18" charset="0"/>
                <a:cs typeface="Times New Roman" pitchFamily="18" charset="0"/>
              </a:rPr>
              <a:t>خلاصه</a:t>
            </a:r>
          </a:p>
          <a:p>
            <a:pPr lvl="1" algn="just" rtl="1"/>
            <a:r>
              <a:rPr lang="fa-IR" dirty="0" smtClean="0">
                <a:latin typeface="Times New Roman" pitchFamily="18" charset="0"/>
                <a:cs typeface="Times New Roman" pitchFamily="18" charset="0"/>
              </a:rPr>
              <a:t>یک شئ به صورت مجموعه ای از قسمتها (که از الفبای کوچک مشترکی بین همه اشیا انتخاب می شود) و ارتباطات فضایی آنها بازنمایی می شود.</a:t>
            </a:r>
          </a:p>
          <a:p>
            <a:pPr algn="just" rtl="1"/>
            <a:r>
              <a:rPr lang="fa-IR" dirty="0" smtClean="0">
                <a:latin typeface="Times New Roman" pitchFamily="18" charset="0"/>
                <a:cs typeface="Times New Roman" pitchFamily="18" charset="0"/>
              </a:rPr>
              <a:t>مثال</a:t>
            </a:r>
          </a:p>
          <a:p>
            <a:pPr lvl="1" algn="just" rtl="1"/>
            <a:r>
              <a:rPr lang="fa-IR" dirty="0" smtClean="0">
                <a:latin typeface="Times New Roman" pitchFamily="18" charset="0"/>
                <a:cs typeface="Times New Roman" pitchFamily="18" charset="0"/>
              </a:rPr>
              <a:t>شناسایی با مولفه ها (</a:t>
            </a:r>
            <a:r>
              <a:rPr lang="en-US" dirty="0" smtClean="0">
                <a:latin typeface="Times New Roman" pitchFamily="18" charset="0"/>
                <a:cs typeface="Times New Roman" pitchFamily="18" charset="0"/>
              </a:rPr>
              <a:t>Recognition by Components</a:t>
            </a:r>
            <a:r>
              <a:rPr lang="fa-IR" dirty="0" smtClean="0">
                <a:latin typeface="Times New Roman" pitchFamily="18" charset="0"/>
                <a:cs typeface="Times New Roman" pitchFamily="18" charset="0"/>
              </a:rPr>
              <a:t>)</a:t>
            </a:r>
          </a:p>
          <a:p>
            <a:pPr lvl="1" algn="just" rtl="1"/>
            <a:r>
              <a:rPr lang="fa-IR" dirty="0" smtClean="0">
                <a:latin typeface="Times New Roman" pitchFamily="18" charset="0"/>
                <a:cs typeface="Times New Roman" pitchFamily="18" charset="0"/>
              </a:rPr>
              <a:t>تفسیر با کمترین طول توصیف (</a:t>
            </a:r>
            <a:r>
              <a:rPr lang="en-US" dirty="0" smtClean="0">
                <a:latin typeface="Times New Roman" pitchFamily="18" charset="0"/>
                <a:cs typeface="Times New Roman" pitchFamily="18" charset="0"/>
              </a:rPr>
              <a:t>Minimum Description Length Interpretation</a:t>
            </a:r>
            <a:r>
              <a:rPr lang="fa-IR"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مزایا</a:t>
            </a:r>
          </a:p>
          <a:p>
            <a:pPr lvl="1" algn="just" rtl="1"/>
            <a:r>
              <a:rPr lang="fa-IR" dirty="0" smtClean="0">
                <a:latin typeface="Times New Roman" pitchFamily="18" charset="0"/>
                <a:cs typeface="Times New Roman" pitchFamily="18" charset="0"/>
              </a:rPr>
              <a:t>صرفه جویی در ادراک (</a:t>
            </a:r>
            <a:r>
              <a:rPr lang="en-US" dirty="0" smtClean="0">
                <a:latin typeface="Times New Roman" pitchFamily="18" charset="0"/>
                <a:cs typeface="Times New Roman" pitchFamily="18" charset="0"/>
              </a:rPr>
              <a:t>Conceptual Parsimony</a:t>
            </a:r>
            <a:r>
              <a:rPr lang="fa-IR" dirty="0" smtClean="0">
                <a:latin typeface="Times New Roman" pitchFamily="18" charset="0"/>
                <a:cs typeface="Times New Roman" pitchFamily="18" charset="0"/>
              </a:rPr>
              <a:t>): تعداد محدودی مولفه اولیه سودمند قابلیت بازنمایی کلاسهای زیادی از اشیا را مهیا می کنند</a:t>
            </a:r>
          </a:p>
          <a:p>
            <a:pPr lvl="1" algn="just" rtl="1"/>
            <a:r>
              <a:rPr lang="fa-IR" dirty="0" smtClean="0">
                <a:latin typeface="Times New Roman" pitchFamily="18" charset="0"/>
                <a:cs typeface="Times New Roman" pitchFamily="18" charset="0"/>
              </a:rPr>
              <a:t>نامتغیری(</a:t>
            </a:r>
            <a:r>
              <a:rPr lang="en-US" dirty="0" smtClean="0">
                <a:latin typeface="Times New Roman" pitchFamily="18" charset="0"/>
                <a:cs typeface="Times New Roman" pitchFamily="18" charset="0"/>
              </a:rPr>
              <a:t>Invariance</a:t>
            </a:r>
            <a:r>
              <a:rPr lang="fa-IR" dirty="0" smtClean="0">
                <a:latin typeface="Times New Roman" pitchFamily="18" charset="0"/>
                <a:cs typeface="Times New Roman" pitchFamily="18" charset="0"/>
              </a:rPr>
              <a:t>) در برابر تغییرات نما: تا جایی که روابط اجزا مشخص باشد</a:t>
            </a:r>
          </a:p>
          <a:p>
            <a:pPr lvl="1" algn="just" rtl="1"/>
            <a:r>
              <a:rPr lang="fa-IR" dirty="0" smtClean="0">
                <a:latin typeface="Times New Roman" pitchFamily="18" charset="0"/>
                <a:cs typeface="Times New Roman" pitchFamily="18" charset="0"/>
              </a:rPr>
              <a:t>پشتیبانی مناسب از رسته بندی: توانایی بازنمایی اشیای جدید با مولفه هایی که از اشیای آشنا استخراج شده اند</a:t>
            </a:r>
          </a:p>
          <a:p>
            <a:pPr algn="just" rtl="1"/>
            <a:r>
              <a:rPr lang="fa-IR" dirty="0" smtClean="0">
                <a:latin typeface="Times New Roman" pitchFamily="18" charset="0"/>
                <a:cs typeface="Times New Roman" pitchFamily="18" charset="0"/>
              </a:rPr>
              <a:t>معایب</a:t>
            </a:r>
          </a:p>
          <a:p>
            <a:pPr lvl="1" algn="just" rtl="1"/>
            <a:r>
              <a:rPr lang="fa-IR" dirty="0" smtClean="0">
                <a:latin typeface="Times New Roman" pitchFamily="18" charset="0"/>
                <a:cs typeface="Times New Roman" pitchFamily="18" charset="0"/>
              </a:rPr>
              <a:t>عدم وجود روشی مطمئن برای استخراج مولفه های اولیه ساختاری (</a:t>
            </a:r>
            <a:r>
              <a:rPr lang="en-US" dirty="0" smtClean="0">
                <a:latin typeface="Times New Roman" pitchFamily="18" charset="0"/>
                <a:cs typeface="Times New Roman" pitchFamily="18" charset="0"/>
              </a:rPr>
              <a:t>Structural Primitives</a:t>
            </a:r>
            <a:r>
              <a:rPr lang="fa-IR" dirty="0" smtClean="0">
                <a:latin typeface="Times New Roman" pitchFamily="18" charset="0"/>
                <a:cs typeface="Times New Roman" pitchFamily="18" charset="0"/>
              </a:rPr>
              <a:t>) از تصاویر خام موجود</a:t>
            </a:r>
            <a:endParaRPr lang="en-US" dirty="0" smtClean="0">
              <a:latin typeface="Times New Roman" pitchFamily="18" charset="0"/>
              <a:cs typeface="Times New Roman" pitchFamily="18" charset="0"/>
            </a:endParaRPr>
          </a:p>
          <a:p>
            <a:pPr lvl="1" algn="just" rtl="1"/>
            <a:r>
              <a:rPr lang="fa-IR" dirty="0" smtClean="0">
                <a:latin typeface="Times New Roman" pitchFamily="18" charset="0"/>
                <a:cs typeface="Times New Roman" pitchFamily="18" charset="0"/>
              </a:rPr>
              <a:t>دشواری انتخاب روش درستی برای تفسیر ساختاری از بین راه حلهای متعدد موجود</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94</a:t>
            </a:fld>
            <a:endParaRPr lang="en-US" sz="1600" b="1" i="1" dirty="0"/>
          </a:p>
        </p:txBody>
      </p:sp>
    </p:spTree>
  </p:cSld>
  <p:clrMapOvr>
    <a:masterClrMapping/>
  </p:clrMapOvr>
  <p:transition>
    <p:cover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تجزیه ساختاری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مثال برای چهره</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95</a:t>
            </a:fld>
            <a:endParaRPr lang="en-US" sz="1600" b="1" i="1" dirty="0"/>
          </a:p>
        </p:txBody>
      </p:sp>
      <p:sp>
        <p:nvSpPr>
          <p:cNvPr id="12" name="Picture Placeholder 11"/>
          <p:cNvSpPr>
            <a:spLocks noGrp="1"/>
          </p:cNvSpPr>
          <p:nvPr>
            <p:ph type="pic" idx="1"/>
          </p:nvPr>
        </p:nvSpPr>
        <p:spPr/>
      </p:sp>
      <p:pic>
        <p:nvPicPr>
          <p:cNvPr id="7" name="Picture 2" descr="msoC1E82"/>
          <p:cNvPicPr>
            <a:picLocks noChangeAspect="1" noChangeArrowheads="1"/>
          </p:cNvPicPr>
          <p:nvPr/>
        </p:nvPicPr>
        <p:blipFill>
          <a:blip r:embed="rId3" cstate="print"/>
          <a:srcRect l="4576" t="2409" r="5614"/>
          <a:stretch>
            <a:fillRect/>
          </a:stretch>
        </p:blipFill>
        <p:spPr bwMode="auto">
          <a:xfrm>
            <a:off x="1143000" y="381000"/>
            <a:ext cx="7315200" cy="5465345"/>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محدودیتهای هندسی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82808"/>
            <a:ext cx="8229600" cy="4975192"/>
          </a:xfrm>
        </p:spPr>
        <p:txBody>
          <a:bodyPr>
            <a:normAutofit fontScale="70000" lnSpcReduction="20000"/>
          </a:bodyPr>
          <a:lstStyle/>
          <a:p>
            <a:pPr algn="just" rtl="1"/>
            <a:r>
              <a:rPr lang="fa-IR" dirty="0" smtClean="0">
                <a:latin typeface="Times New Roman" pitchFamily="18" charset="0"/>
                <a:cs typeface="Times New Roman" pitchFamily="18" charset="0"/>
              </a:rPr>
              <a:t>خلاصه</a:t>
            </a:r>
          </a:p>
          <a:p>
            <a:pPr lvl="1" algn="just" rtl="1"/>
            <a:r>
              <a:rPr lang="fa-IR" dirty="0" smtClean="0">
                <a:latin typeface="Times New Roman" pitchFamily="18" charset="0"/>
                <a:cs typeface="Times New Roman" pitchFamily="18" charset="0"/>
              </a:rPr>
              <a:t>یک شئ به صورت مختصات نسبی مجموعه کوچکی از ویژگی های خود توصیف می شود.</a:t>
            </a:r>
          </a:p>
          <a:p>
            <a:pPr lvl="1" algn="just" rtl="1"/>
            <a:r>
              <a:rPr lang="fa-IR" dirty="0" smtClean="0">
                <a:latin typeface="Times New Roman" pitchFamily="18" charset="0"/>
                <a:cs typeface="Times New Roman" pitchFamily="18" charset="0"/>
              </a:rPr>
              <a:t>ابزار: جبر و محاسبات تانسور</a:t>
            </a:r>
          </a:p>
          <a:p>
            <a:pPr algn="just" rtl="1"/>
            <a:r>
              <a:rPr lang="fa-IR" dirty="0" smtClean="0">
                <a:latin typeface="Times New Roman" pitchFamily="18" charset="0"/>
                <a:cs typeface="Times New Roman" pitchFamily="18" charset="0"/>
              </a:rPr>
              <a:t>مثال</a:t>
            </a:r>
          </a:p>
          <a:p>
            <a:pPr lvl="1" algn="just" rtl="1"/>
            <a:r>
              <a:rPr lang="fa-IR" dirty="0" smtClean="0">
                <a:latin typeface="Times New Roman" pitchFamily="18" charset="0"/>
                <a:cs typeface="Times New Roman" pitchFamily="18" charset="0"/>
              </a:rPr>
              <a:t>تفسیر درختان</a:t>
            </a:r>
          </a:p>
          <a:p>
            <a:pPr lvl="1" algn="just" rtl="1"/>
            <a:r>
              <a:rPr lang="fa-IR" dirty="0" smtClean="0">
                <a:latin typeface="Times New Roman" pitchFamily="18" charset="0"/>
                <a:cs typeface="Times New Roman" pitchFamily="18" charset="0"/>
              </a:rPr>
              <a:t>تفسیر تفاوتهای راستایی</a:t>
            </a:r>
          </a:p>
          <a:p>
            <a:pPr lvl="1" algn="just" rtl="1"/>
            <a:r>
              <a:rPr lang="fa-IR" dirty="0" smtClean="0">
                <a:latin typeface="Times New Roman" pitchFamily="18" charset="0"/>
                <a:cs typeface="Times New Roman" pitchFamily="18" charset="0"/>
              </a:rPr>
              <a:t>ترکیب خطی نماها</a:t>
            </a:r>
          </a:p>
          <a:p>
            <a:pPr lvl="1" algn="just" rtl="1"/>
            <a:r>
              <a:rPr lang="fa-IR" dirty="0" smtClean="0">
                <a:latin typeface="Times New Roman" pitchFamily="18" charset="0"/>
                <a:cs typeface="Times New Roman" pitchFamily="18" charset="0"/>
              </a:rPr>
              <a:t>تانسور سه خطی (</a:t>
            </a:r>
            <a:r>
              <a:rPr lang="en-US" dirty="0" err="1" smtClean="0">
                <a:latin typeface="Times New Roman" pitchFamily="18" charset="0"/>
                <a:cs typeface="Times New Roman" pitchFamily="18" charset="0"/>
              </a:rPr>
              <a:t>Trilinear</a:t>
            </a:r>
            <a:r>
              <a:rPr lang="en-US" dirty="0" smtClean="0">
                <a:latin typeface="Times New Roman" pitchFamily="18" charset="0"/>
                <a:cs typeface="Times New Roman" pitchFamily="18" charset="0"/>
              </a:rPr>
              <a:t> Tensor</a:t>
            </a:r>
            <a:r>
              <a:rPr lang="fa-IR" dirty="0" smtClean="0">
                <a:latin typeface="Times New Roman" pitchFamily="18" charset="0"/>
                <a:cs typeface="Times New Roman" pitchFamily="18" charset="0"/>
              </a:rPr>
              <a:t>)</a:t>
            </a:r>
          </a:p>
          <a:p>
            <a:pPr lvl="1" algn="just" rtl="1"/>
            <a:endParaRPr lang="en-US"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مزایا</a:t>
            </a:r>
          </a:p>
          <a:p>
            <a:pPr lvl="1" algn="just" rtl="1"/>
            <a:r>
              <a:rPr lang="fa-IR" dirty="0" smtClean="0">
                <a:latin typeface="Times New Roman" pitchFamily="18" charset="0"/>
                <a:cs typeface="Times New Roman" pitchFamily="18" charset="0"/>
              </a:rPr>
              <a:t>مناسب برای محاسبات پیچیده ریاضی و جبری</a:t>
            </a:r>
          </a:p>
          <a:p>
            <a:pPr lvl="1" algn="just" rtl="1"/>
            <a:r>
              <a:rPr lang="fa-IR" dirty="0" smtClean="0">
                <a:latin typeface="Times New Roman" pitchFamily="18" charset="0"/>
                <a:cs typeface="Times New Roman" pitchFamily="18" charset="0"/>
              </a:rPr>
              <a:t>کارایی اثبات شده در کاربردهای عملی مانند اشیای صنعتی</a:t>
            </a:r>
          </a:p>
          <a:p>
            <a:pPr algn="just" rtl="1"/>
            <a:r>
              <a:rPr lang="fa-IR" dirty="0" smtClean="0">
                <a:latin typeface="Times New Roman" pitchFamily="18" charset="0"/>
                <a:cs typeface="Times New Roman" pitchFamily="18" charset="0"/>
              </a:rPr>
              <a:t>معایب</a:t>
            </a:r>
          </a:p>
          <a:p>
            <a:pPr lvl="1" algn="just" rtl="1"/>
            <a:r>
              <a:rPr lang="fa-IR" dirty="0" smtClean="0">
                <a:latin typeface="Times New Roman" pitchFamily="18" charset="0"/>
                <a:cs typeface="Times New Roman" pitchFamily="18" charset="0"/>
              </a:rPr>
              <a:t>استخراج ویژگی برای اشیای طبیعی غیر واقعی است</a:t>
            </a:r>
          </a:p>
          <a:p>
            <a:pPr lvl="1" algn="just" rtl="1"/>
            <a:r>
              <a:rPr lang="fa-IR" dirty="0" smtClean="0">
                <a:latin typeface="Times New Roman" pitchFamily="18" charset="0"/>
                <a:cs typeface="Times New Roman" pitchFamily="18" charset="0"/>
              </a:rPr>
              <a:t>در حال حاضر روشی برای رسته بندی کلاس شکلها از روی تشخیص تک شکلها موجود نیست</a:t>
            </a:r>
          </a:p>
          <a:p>
            <a:pPr lvl="1" algn="just" rtl="1"/>
            <a:r>
              <a:rPr lang="fa-IR" dirty="0" smtClean="0">
                <a:latin typeface="Times New Roman" pitchFamily="18" charset="0"/>
                <a:cs typeface="Times New Roman" pitchFamily="18" charset="0"/>
              </a:rPr>
              <a:t>وابستگی به اندازه و نما</a:t>
            </a: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96</a:t>
            </a:fld>
            <a:endParaRPr lang="en-US" sz="1600" b="1" i="1" dirty="0"/>
          </a:p>
        </p:txBody>
      </p:sp>
    </p:spTree>
  </p:cSld>
  <p:clrMapOvr>
    <a:masterClrMapping/>
  </p:clrMapOvr>
  <p:transition>
    <p:cover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محدودیتهای هندسی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مثال برای چهره</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97</a:t>
            </a:fld>
            <a:endParaRPr lang="en-US" sz="1600" b="1" i="1" dirty="0"/>
          </a:p>
        </p:txBody>
      </p:sp>
      <p:sp>
        <p:nvSpPr>
          <p:cNvPr id="12" name="Picture Placeholder 11"/>
          <p:cNvSpPr>
            <a:spLocks noGrp="1"/>
          </p:cNvSpPr>
          <p:nvPr>
            <p:ph type="pic" idx="1"/>
          </p:nvPr>
        </p:nvSpPr>
        <p:spPr/>
      </p:sp>
      <p:pic>
        <p:nvPicPr>
          <p:cNvPr id="8" name="Picture 2"/>
          <p:cNvPicPr>
            <a:picLocks noChangeAspect="1" noChangeArrowheads="1"/>
          </p:cNvPicPr>
          <p:nvPr/>
        </p:nvPicPr>
        <p:blipFill>
          <a:blip r:embed="rId3" cstate="print"/>
          <a:srcRect/>
          <a:stretch>
            <a:fillRect/>
          </a:stretch>
        </p:blipFill>
        <p:spPr bwMode="auto">
          <a:xfrm>
            <a:off x="1143000" y="533400"/>
            <a:ext cx="7315200" cy="4938721"/>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6000" b="1" dirty="0" smtClean="0">
                <a:latin typeface="Times New Roman" pitchFamily="18" charset="0"/>
                <a:cs typeface="Times New Roman" pitchFamily="18" charset="0"/>
              </a:rPr>
              <a:t>فضای ویژگی چند بعدی</a:t>
            </a:r>
            <a:endParaRPr lang="en-US" sz="6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82808"/>
            <a:ext cx="8229600" cy="4975192"/>
          </a:xfrm>
        </p:spPr>
        <p:txBody>
          <a:bodyPr>
            <a:normAutofit fontScale="77500" lnSpcReduction="20000"/>
          </a:bodyPr>
          <a:lstStyle/>
          <a:p>
            <a:pPr algn="just" rtl="1"/>
            <a:r>
              <a:rPr lang="fa-IR" dirty="0" smtClean="0">
                <a:latin typeface="Times New Roman" pitchFamily="18" charset="0"/>
                <a:cs typeface="Times New Roman" pitchFamily="18" charset="0"/>
              </a:rPr>
              <a:t>خلاصه</a:t>
            </a:r>
          </a:p>
          <a:p>
            <a:pPr lvl="1" algn="just" rtl="1"/>
            <a:r>
              <a:rPr lang="fa-IR" dirty="0" smtClean="0">
                <a:latin typeface="Times New Roman" pitchFamily="18" charset="0"/>
                <a:cs typeface="Times New Roman" pitchFamily="18" charset="0"/>
              </a:rPr>
              <a:t>یک شئ به صورت برداری از ویژگیها توصیف می شود (مانند ویژگیهای هندسی، نوری، ...)</a:t>
            </a:r>
          </a:p>
          <a:p>
            <a:pPr lvl="1" algn="just" rtl="1"/>
            <a:r>
              <a:rPr lang="fa-IR" dirty="0" smtClean="0">
                <a:latin typeface="Times New Roman" pitchFamily="18" charset="0"/>
                <a:cs typeface="Times New Roman" pitchFamily="18" charset="0"/>
              </a:rPr>
              <a:t>ابزار: آمار چند متغیره</a:t>
            </a:r>
          </a:p>
          <a:p>
            <a:pPr algn="just" rtl="1"/>
            <a:r>
              <a:rPr lang="fa-IR" dirty="0" smtClean="0">
                <a:latin typeface="Times New Roman" pitchFamily="18" charset="0"/>
                <a:cs typeface="Times New Roman" pitchFamily="18" charset="0"/>
              </a:rPr>
              <a:t>مثال</a:t>
            </a:r>
          </a:p>
          <a:p>
            <a:pPr lvl="1" algn="just" rtl="1"/>
            <a:r>
              <a:rPr lang="fa-IR" dirty="0" smtClean="0">
                <a:latin typeface="Times New Roman" pitchFamily="18" charset="0"/>
                <a:cs typeface="Times New Roman" pitchFamily="18" charset="0"/>
              </a:rPr>
              <a:t>روش چهره یکه</a:t>
            </a:r>
          </a:p>
          <a:p>
            <a:pPr lvl="1" algn="just" rtl="1"/>
            <a:endParaRPr lang="en-US" dirty="0" smtClean="0">
              <a:latin typeface="Times New Roman" pitchFamily="18" charset="0"/>
              <a:cs typeface="Times New Roman" pitchFamily="18" charset="0"/>
            </a:endParaRPr>
          </a:p>
          <a:p>
            <a:pPr algn="just" rtl="1"/>
            <a:r>
              <a:rPr lang="fa-IR" dirty="0" smtClean="0">
                <a:latin typeface="Times New Roman" pitchFamily="18" charset="0"/>
                <a:cs typeface="Times New Roman" pitchFamily="18" charset="0"/>
              </a:rPr>
              <a:t>مزایا</a:t>
            </a:r>
          </a:p>
          <a:p>
            <a:pPr lvl="1" algn="just" rtl="1"/>
            <a:r>
              <a:rPr lang="fa-IR" dirty="0" smtClean="0">
                <a:latin typeface="Times New Roman" pitchFamily="18" charset="0"/>
                <a:cs typeface="Times New Roman" pitchFamily="18" charset="0"/>
              </a:rPr>
              <a:t>یافتن ویژگیها می تواند بسیار آسان باشد</a:t>
            </a:r>
          </a:p>
          <a:p>
            <a:pPr lvl="1" algn="just" rtl="1"/>
            <a:r>
              <a:rPr lang="fa-IR" dirty="0" smtClean="0">
                <a:latin typeface="Times New Roman" pitchFamily="18" charset="0"/>
                <a:cs typeface="Times New Roman" pitchFamily="18" charset="0"/>
              </a:rPr>
              <a:t>روشهای آماری چارچوبی مشترک برای شناسایی و رسته بندی فراهم می کند</a:t>
            </a:r>
          </a:p>
          <a:p>
            <a:pPr algn="just" rtl="1"/>
            <a:r>
              <a:rPr lang="fa-IR" dirty="0" smtClean="0">
                <a:latin typeface="Times New Roman" pitchFamily="18" charset="0"/>
                <a:cs typeface="Times New Roman" pitchFamily="18" charset="0"/>
              </a:rPr>
              <a:t>معایب</a:t>
            </a:r>
          </a:p>
          <a:p>
            <a:pPr lvl="1" algn="just" rtl="1"/>
            <a:r>
              <a:rPr lang="fa-IR" dirty="0" smtClean="0">
                <a:latin typeface="Times New Roman" pitchFamily="18" charset="0"/>
                <a:cs typeface="Times New Roman" pitchFamily="18" charset="0"/>
              </a:rPr>
              <a:t>ساختارها بجای آنکه صریحاً بازنمایی شوند به صورت ضمنی بیان می شوند</a:t>
            </a:r>
          </a:p>
          <a:p>
            <a:pPr lvl="1" algn="just" rtl="1"/>
            <a:r>
              <a:rPr lang="fa-IR" dirty="0" smtClean="0">
                <a:latin typeface="Times New Roman" pitchFamily="18" charset="0"/>
                <a:cs typeface="Times New Roman" pitchFamily="18" charset="0"/>
              </a:rPr>
              <a:t>فضای تمیم ابعاد زیادی دارد: مشکلات محاسباتی</a:t>
            </a:r>
          </a:p>
          <a:p>
            <a:pPr lvl="1" algn="just" rtl="1"/>
            <a:r>
              <a:rPr lang="fa-IR" dirty="0" smtClean="0">
                <a:latin typeface="Times New Roman" pitchFamily="18" charset="0"/>
                <a:cs typeface="Times New Roman" pitchFamily="18" charset="0"/>
              </a:rPr>
              <a:t>اختلاط قدرت تشخیص(</a:t>
            </a:r>
            <a:r>
              <a:rPr lang="en-US" dirty="0" err="1" smtClean="0">
                <a:latin typeface="Times New Roman" pitchFamily="18" charset="0"/>
                <a:cs typeface="Times New Roman" pitchFamily="18" charset="0"/>
              </a:rPr>
              <a:t>Diagnosticity</a:t>
            </a:r>
            <a:r>
              <a:rPr lang="fa-IR" dirty="0" smtClean="0">
                <a:latin typeface="Times New Roman" pitchFamily="18" charset="0"/>
                <a:cs typeface="Times New Roman" pitchFamily="18" charset="0"/>
              </a:rPr>
              <a:t>) با نامتغیری: بسیاری از ویژگیها که حاوی اطلاعات زیادی برای شناسایی هستند خودشان مستقل از نما نیستند</a:t>
            </a:r>
          </a:p>
          <a:p>
            <a:pPr lvl="1" algn="just" rtl="1"/>
            <a:endParaRPr lang="fa-IR" dirty="0" smtClean="0">
              <a:latin typeface="Times New Roman" pitchFamily="18" charset="0"/>
              <a:cs typeface="Times New Roman" pitchFamily="18" charset="0"/>
            </a:endParaRPr>
          </a:p>
          <a:p>
            <a:pPr lvl="1" algn="just" rtl="1"/>
            <a:endParaRPr lang="fa-IR"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0292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98</a:t>
            </a:fld>
            <a:endParaRPr lang="en-US" sz="1600" b="1" i="1" dirty="0"/>
          </a:p>
        </p:txBody>
      </p:sp>
    </p:spTree>
  </p:cSld>
  <p:clrMapOvr>
    <a:masterClrMapping/>
  </p:clrMapOvr>
  <p:transition>
    <p:cover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sz="6000" b="1" dirty="0" smtClean="0">
                <a:latin typeface="Times New Roman" pitchFamily="18" charset="0"/>
                <a:cs typeface="Times New Roman" pitchFamily="18" charset="0"/>
              </a:rPr>
              <a:t>فضای ویژگی چندبعدی</a:t>
            </a:r>
            <a:endParaRPr lang="en-US" sz="6000" b="1" dirty="0">
              <a:latin typeface="Times New Roman" pitchFamily="18" charset="0"/>
              <a:cs typeface="Times New Roman" pitchFamily="18" charset="0"/>
            </a:endParaRPr>
          </a:p>
        </p:txBody>
      </p:sp>
      <p:sp>
        <p:nvSpPr>
          <p:cNvPr id="3" name="Content Placeholder 2"/>
          <p:cNvSpPr>
            <a:spLocks noGrp="1"/>
          </p:cNvSpPr>
          <p:nvPr>
            <p:ph type="body" sz="half" idx="2"/>
          </p:nvPr>
        </p:nvSpPr>
        <p:spPr/>
        <p:txBody>
          <a:bodyPr/>
          <a:lstStyle/>
          <a:p>
            <a:pPr algn="ctr" rtl="1"/>
            <a:r>
              <a:rPr lang="fa-IR" dirty="0" smtClean="0">
                <a:latin typeface="Times New Roman" pitchFamily="18" charset="0"/>
                <a:cs typeface="Times New Roman" pitchFamily="18" charset="0"/>
              </a:rPr>
              <a:t>فرایند</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152400" y="6400800"/>
            <a:ext cx="533400" cy="301752"/>
          </a:xfrm>
        </p:spPr>
        <p:style>
          <a:lnRef idx="1">
            <a:schemeClr val="accent1"/>
          </a:lnRef>
          <a:fillRef idx="3">
            <a:schemeClr val="accent1"/>
          </a:fillRef>
          <a:effectRef idx="2">
            <a:schemeClr val="accent1"/>
          </a:effectRef>
          <a:fontRef idx="minor">
            <a:schemeClr val="lt1"/>
          </a:fontRef>
        </p:style>
        <p:txBody>
          <a:bodyPr/>
          <a:lstStyle/>
          <a:p>
            <a:fld id="{B6F15528-21DE-4FAA-801E-634DDDAF4B2B}" type="slidenum">
              <a:rPr lang="en-US" sz="1600" b="1" i="1" smtClean="0"/>
              <a:pPr/>
              <a:t>99</a:t>
            </a:fld>
            <a:endParaRPr lang="en-US" sz="1600" b="1" i="1" dirty="0"/>
          </a:p>
        </p:txBody>
      </p:sp>
      <p:sp>
        <p:nvSpPr>
          <p:cNvPr id="12" name="Picture Placeholder 11"/>
          <p:cNvSpPr>
            <a:spLocks noGrp="1"/>
          </p:cNvSpPr>
          <p:nvPr>
            <p:ph type="pic" idx="1"/>
          </p:nvPr>
        </p:nvSpPr>
        <p:spPr/>
      </p:sp>
      <p:pic>
        <p:nvPicPr>
          <p:cNvPr id="7" name="Picture 2"/>
          <p:cNvPicPr>
            <a:picLocks noChangeAspect="1" noChangeArrowheads="1"/>
          </p:cNvPicPr>
          <p:nvPr/>
        </p:nvPicPr>
        <p:blipFill>
          <a:blip r:embed="rId3" cstate="print"/>
          <a:srcRect/>
          <a:stretch>
            <a:fillRect/>
          </a:stretch>
        </p:blipFill>
        <p:spPr bwMode="auto">
          <a:xfrm>
            <a:off x="1143000" y="381000"/>
            <a:ext cx="7315200" cy="5486400"/>
          </a:xfrm>
          <a:prstGeom prst="rect">
            <a:avLst/>
          </a:prstGeom>
          <a:noFill/>
          <a:ln w="9525">
            <a:noFill/>
            <a:miter lim="800000"/>
            <a:headEnd/>
            <a:tailEnd/>
          </a:ln>
        </p:spPr>
      </p:pic>
    </p:spTree>
  </p:cSld>
  <p:clrMapOvr>
    <a:masterClrMapping/>
  </p:clrMapOvr>
  <p:transition>
    <p:cover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3805</TotalTime>
  <Words>5306</Words>
  <Application>Microsoft Office PowerPoint</Application>
  <PresentationFormat>On-screen Show (4:3)</PresentationFormat>
  <Paragraphs>973</Paragraphs>
  <Slides>140</Slides>
  <Notes>140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140</vt:i4>
      </vt:variant>
    </vt:vector>
  </HeadingPairs>
  <TitlesOfParts>
    <vt:vector size="143" baseType="lpstr">
      <vt:lpstr>Verve</vt:lpstr>
      <vt:lpstr>Bitmap Image</vt:lpstr>
      <vt:lpstr>Equation</vt:lpstr>
      <vt:lpstr>آشکارسازی چهره با الهام از مغز</vt:lpstr>
      <vt:lpstr>سوال...</vt:lpstr>
      <vt:lpstr>عناوین ارائه</vt:lpstr>
      <vt:lpstr>چطور می بینیم؟</vt:lpstr>
      <vt:lpstr>ساختار مغز</vt:lpstr>
      <vt:lpstr>نقشه کلی مسیر بینایی</vt:lpstr>
      <vt:lpstr>مسیر بطنی بینایی</vt:lpstr>
      <vt:lpstr>ناحیه V1</vt:lpstr>
      <vt:lpstr>Slide 9</vt:lpstr>
      <vt:lpstr>خواص مهم در بررسی V1</vt:lpstr>
      <vt:lpstr>ناحیه V2</vt:lpstr>
      <vt:lpstr>Slide 12</vt:lpstr>
      <vt:lpstr>ناحیه V4</vt:lpstr>
      <vt:lpstr>Slide 14</vt:lpstr>
      <vt:lpstr>لایه IT</vt:lpstr>
      <vt:lpstr>Slide 16</vt:lpstr>
      <vt:lpstr>روشهای مطالعات عصب شناسی</vt:lpstr>
      <vt:lpstr>چه چیزی مهم است؟</vt:lpstr>
      <vt:lpstr>کدگزاری کارا</vt:lpstr>
      <vt:lpstr>انگیزه بررسی تصاویر طبیعی</vt:lpstr>
      <vt:lpstr>آمارگان تصویر</vt:lpstr>
      <vt:lpstr>متدولوژی عمومی</vt:lpstr>
      <vt:lpstr>آمارگان تک پیکسلی</vt:lpstr>
      <vt:lpstr>آمارگان تک پیکسلی</vt:lpstr>
      <vt:lpstr>ضعف هیستوگرام پیکسلها در نشان دادن محتوای تصاویر</vt:lpstr>
      <vt:lpstr>آمارگان مرتبه دوم</vt:lpstr>
      <vt:lpstr>همبستگی پیکسلها</vt:lpstr>
      <vt:lpstr>آمارگان مرتبه دوم</vt:lpstr>
      <vt:lpstr>آمارگان مراتب بالاتر</vt:lpstr>
      <vt:lpstr>آمارگان مرتبه بالاتر</vt:lpstr>
      <vt:lpstr>محدودیتهای بیولوژیکی</vt:lpstr>
      <vt:lpstr>وابستگیها بر اساس زمینه</vt:lpstr>
      <vt:lpstr>وابستگی بر اساس زمینه</vt:lpstr>
      <vt:lpstr>وابستگی بر اساس کلاس</vt:lpstr>
      <vt:lpstr>خلاصه قاعده مندیهای آماری تصاویر</vt:lpstr>
      <vt:lpstr>چه حدس می زنند؟</vt:lpstr>
      <vt:lpstr>مدلهای پایین به بالا</vt:lpstr>
      <vt:lpstr>مدل Visnet</vt:lpstr>
      <vt:lpstr>مدل نقشه های قشری</vt:lpstr>
      <vt:lpstr>مدل HMax</vt:lpstr>
      <vt:lpstr>مدل Malmir</vt:lpstr>
      <vt:lpstr>مدلهای بالا به پایین</vt:lpstr>
      <vt:lpstr>سیر تکاملی مدلها</vt:lpstr>
      <vt:lpstr>سلسله مراتبها</vt:lpstr>
      <vt:lpstr>برای وابستگیهای واریانسی</vt:lpstr>
      <vt:lpstr>برای مخلوط مقیاس گوسی</vt:lpstr>
      <vt:lpstr>برای مولفه های کواریانسی</vt:lpstr>
      <vt:lpstr>چه حدس می زنیم؟</vt:lpstr>
      <vt:lpstr>مدلهای وابستگی کواریانسی</vt:lpstr>
      <vt:lpstr>همبستگیهای محلی</vt:lpstr>
      <vt:lpstr>هدف ها</vt:lpstr>
      <vt:lpstr>بازنمایی توزیع نواحی محلی</vt:lpstr>
      <vt:lpstr>پارامترهای مدل (راستا)</vt:lpstr>
      <vt:lpstr>پارامترهای مدل (وزنها)</vt:lpstr>
      <vt:lpstr>نورونهای مدل</vt:lpstr>
      <vt:lpstr>مدل کدگزاری توزیع</vt:lpstr>
      <vt:lpstr>مدل کدگزاری توزیع</vt:lpstr>
      <vt:lpstr>مدل کدگزاری توزیع</vt:lpstr>
      <vt:lpstr>مدل کدگزاری توزیع</vt:lpstr>
      <vt:lpstr>مدل کدگزاری توزیع</vt:lpstr>
      <vt:lpstr>استنتاج پارامترها</vt:lpstr>
      <vt:lpstr>چالشها</vt:lpstr>
      <vt:lpstr>نتایج روی تصاویر طبیعی</vt:lpstr>
      <vt:lpstr>تحلیل تک واحدهای کواریانس</vt:lpstr>
      <vt:lpstr>Slide 65</vt:lpstr>
      <vt:lpstr>کدگزاری جمعیتی</vt:lpstr>
      <vt:lpstr>تعمیم و تمایز نواحی تصویر</vt:lpstr>
      <vt:lpstr>ساخت تصاویر طبیعی</vt:lpstr>
      <vt:lpstr>بازیابی تصاویر</vt:lpstr>
      <vt:lpstr>مدل آشکارسازی چهره</vt:lpstr>
      <vt:lpstr>آشکارسازی چهره</vt:lpstr>
      <vt:lpstr>تاثیر نورپردازی</vt:lpstr>
      <vt:lpstr>تاثیر حالت چهره</vt:lpstr>
      <vt:lpstr>تاثیر انسداد و شلوغی</vt:lpstr>
      <vt:lpstr>مقایسه</vt:lpstr>
      <vt:lpstr>جمع بندی</vt:lpstr>
      <vt:lpstr>کارهای آتی</vt:lpstr>
      <vt:lpstr>منتخب مراجع</vt:lpstr>
      <vt:lpstr>ختم کلام</vt:lpstr>
      <vt:lpstr>فهرست اسلایدها</vt:lpstr>
      <vt:lpstr>ادراک و مغز</vt:lpstr>
      <vt:lpstr>ادراک</vt:lpstr>
      <vt:lpstr>ادراک (ورودی)</vt:lpstr>
      <vt:lpstr>ادراک (پردازش)</vt:lpstr>
      <vt:lpstr>ادراک (ساختار)</vt:lpstr>
      <vt:lpstr>ادراک (ساختاری)</vt:lpstr>
      <vt:lpstr>نیازمندیها برای فهم رفتار</vt:lpstr>
      <vt:lpstr>انگیزه مطالعه بخشهای مغز</vt:lpstr>
      <vt:lpstr>مغز</vt:lpstr>
      <vt:lpstr>قسمتهای سیستم عصبی مرکزی</vt:lpstr>
      <vt:lpstr>نامگزاری صفحات مغز</vt:lpstr>
      <vt:lpstr>شناسایی چهره بر مبنای مولفه</vt:lpstr>
      <vt:lpstr>نظریه های محاسباتی شناسایی اشیا</vt:lpstr>
      <vt:lpstr>تجزیه ساختاری</vt:lpstr>
      <vt:lpstr>تجزیه ساختاری</vt:lpstr>
      <vt:lpstr>محدودیتهای هندسی</vt:lpstr>
      <vt:lpstr>محدودیتهای هندسی</vt:lpstr>
      <vt:lpstr>فضای ویژگی چند بعدی</vt:lpstr>
      <vt:lpstr>فضای ویژگی چندبعدی</vt:lpstr>
      <vt:lpstr>دسته های کلی مدلهای شناسایی اشیا</vt:lpstr>
      <vt:lpstr>تجزیه ساختاری</vt:lpstr>
      <vt:lpstr>مولفه ها</vt:lpstr>
      <vt:lpstr>مولفه ها و اشیا</vt:lpstr>
      <vt:lpstr>دشواریهای تجزیه ساختاری</vt:lpstr>
      <vt:lpstr>مدل مبتنی بر تصویر</vt:lpstr>
      <vt:lpstr>مدلهای سلسله مراتبی شناسایی شئ در قشر مخ</vt:lpstr>
      <vt:lpstr>پایه فیزیولوژیک</vt:lpstr>
      <vt:lpstr>مدل HMax</vt:lpstr>
      <vt:lpstr>حساسیت به اندازه و نما</vt:lpstr>
      <vt:lpstr>مکانیسمی شبیه قشر مخ</vt:lpstr>
      <vt:lpstr>واحدهای S1</vt:lpstr>
      <vt:lpstr>فیلتر گابور</vt:lpstr>
      <vt:lpstr>واحدهای S1 در مدل HMax</vt:lpstr>
      <vt:lpstr>واحدهای C1</vt:lpstr>
      <vt:lpstr>نامتغیری در لایه C1</vt:lpstr>
      <vt:lpstr>سرکشی روی اندازه ها</vt:lpstr>
      <vt:lpstr>سرکشی روی اندازه ها</vt:lpstr>
      <vt:lpstr>سرکشی روی همسایه ها</vt:lpstr>
      <vt:lpstr>پیاده سازی با جزئیات</vt:lpstr>
      <vt:lpstr>واحدهای S2</vt:lpstr>
      <vt:lpstr>واحدهای S2</vt:lpstr>
      <vt:lpstr>واحدهای S2</vt:lpstr>
      <vt:lpstr>واحد S2</vt:lpstr>
      <vt:lpstr>واحدهای C2</vt:lpstr>
      <vt:lpstr>مثالی از نقشه فاصله</vt:lpstr>
      <vt:lpstr>نقشه فاصله C1 و پاسخهای C2</vt:lpstr>
      <vt:lpstr>مدل گوسی</vt:lpstr>
      <vt:lpstr>مدل فوریه/گوسی</vt:lpstr>
      <vt:lpstr>مدل تحلیل مولفه های اصلی</vt:lpstr>
      <vt:lpstr>مثال تحلیل مولفه های اصلی</vt:lpstr>
      <vt:lpstr>رفتارهای غیرگوسی</vt:lpstr>
      <vt:lpstr>مدل تحلیل مولفه های مستقل</vt:lpstr>
      <vt:lpstr>مدل کدگزاری پراکنده</vt:lpstr>
      <vt:lpstr>معایب</vt:lpstr>
      <vt:lpstr>مثال تحلیل مولفه های مستقل</vt:lpstr>
      <vt:lpstr>مدل حاشیه ای موجک</vt:lpstr>
      <vt:lpstr>مدل حاشیه ای موجک</vt:lpstr>
      <vt:lpstr>مدل مخلوط مقیاس گوسی</vt:lpstr>
      <vt:lpstr>مدل مخلوط مقیاس گوسی</vt:lpstr>
      <vt:lpstr>تاثیر پارامترها روی عملکرد</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رسته بندی تصویری اشیا</dc:title>
  <dc:creator/>
  <cp:lastModifiedBy>meshgi</cp:lastModifiedBy>
  <cp:revision>493</cp:revision>
  <dcterms:created xsi:type="dcterms:W3CDTF">2006-08-16T00:00:00Z</dcterms:created>
  <dcterms:modified xsi:type="dcterms:W3CDTF">2010-10-31T13:23:17Z</dcterms:modified>
</cp:coreProperties>
</file>